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8" r:id="rId6"/>
    <p:sldId id="274" r:id="rId7"/>
    <p:sldId id="260" r:id="rId8"/>
    <p:sldId id="272" r:id="rId9"/>
    <p:sldId id="261" r:id="rId10"/>
    <p:sldId id="262" r:id="rId11"/>
    <p:sldId id="263" r:id="rId12"/>
    <p:sldId id="266" r:id="rId13"/>
    <p:sldId id="267" r:id="rId14"/>
    <p:sldId id="277" r:id="rId15"/>
    <p:sldId id="269" r:id="rId16"/>
    <p:sldId id="278" r:id="rId17"/>
    <p:sldId id="276" r:id="rId18"/>
    <p:sldId id="270" r:id="rId19"/>
    <p:sldId id="271" r:id="rId20"/>
  </p:sldIdLst>
  <p:sldSz cx="9144000" cy="6858000" type="screen4x3"/>
  <p:notesSz cx="7053263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00FB2925-4972-4C4E-B7D0-EC380BD5ECD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55933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4869" tIns="47439" rIns="94869" bIns="47439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F5E6882-BDB7-4B23-94EC-844529FE882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95735" y="0"/>
            <a:ext cx="3055933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4869" tIns="47439" rIns="94869" bIns="47439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fld id="{BB5A55F7-302B-4F61-924E-9D14BDDD09B1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0B6E43EF-9042-486C-BED2-A83505D51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1"/>
            <a:ext cx="4652960" cy="348932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A9FF06FD-C962-4A61-8E8F-959CBB6586E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4846" y="4422779"/>
            <a:ext cx="5643567" cy="4187823"/>
          </a:xfrm>
          <a:prstGeom prst="rect">
            <a:avLst/>
          </a:prstGeom>
          <a:noFill/>
          <a:ln>
            <a:noFill/>
          </a:ln>
        </p:spPr>
        <p:txBody>
          <a:bodyPr vert="horz" wrap="square" lIns="94869" tIns="47439" rIns="94869" bIns="47439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428FAC49-6665-4FB9-B6D8-258865F0ADB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40784"/>
            <a:ext cx="3055933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C98EA18-14AB-4971-BEEB-DDDBFE34A1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fld id="{AF29D0A1-CEDF-4A47-AABA-ACB9ED912BB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53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F0FFB1-2408-4CDF-A00B-22CB030BA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7E36344-CA8E-43F1-B505-8B4426C3A9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6002323-6409-4369-BD13-6FBDCE343556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BAACEB-940A-449A-8106-202E49F4F11C}" type="slidenum">
              <a:t>3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4346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2314361-4512-4B94-B2D4-94CD5CC51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C52C427-83F3-4055-BB94-8163FCC674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7641552-8F90-4BEA-8A81-E3C48F0F3217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E29C3B-9EDD-4CA9-9310-C5ED1C817E49}" type="slidenum">
              <a:t>4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5777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BE94139-F200-46C7-AC9D-6CF2D2B01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D4AD870-B8A8-4728-B8DF-9BA6D40A9E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7CF8F6B-7490-456C-BBFD-2881BAA16DDD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63E1E9-4F2F-468F-BF8F-64C7F91E7D64}" type="slidenum">
              <a:t>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4886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FEAC476-2B0C-427F-938C-968713E09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F5377D8-173D-4D61-87E7-EE451B08CE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59C02DA-7E73-48C1-9DB9-7A166E5BE880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BD62EE-446E-4CB4-9A42-5C2EA82656AC}" type="slidenum">
              <a:t>7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1014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16B770E-AB6F-4C98-80AF-F494D346E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FCB193AE-6E2F-4D29-B028-32551621C9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BB61EC5-7336-4ACF-9B3A-860649A715E3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30DB82-46F5-4215-9590-388A60B21486}" type="slidenum">
              <a:t>8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082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025D1A8-3809-43DD-A13D-E21641923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53BCDB2-C5D9-40CA-AF4D-F3DB04C620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10C2810-49DA-4A5C-9465-5EEECC0B862E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A650D1-98AB-477E-9181-B142F02AE3CF}" type="slidenum">
              <a:t>9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1605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614CD2-15BE-414F-8770-EFBA6C21B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1627EA-37B7-4FBF-9984-BE54CFD210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F9A03B-823E-43C6-B92F-BA7C9AFFBFAA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35603D-14A3-4128-9AF6-BABB9422DF88}" type="slidenum">
              <a:t>11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0310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F06896-4D0C-45B0-BE0A-7CEA27F49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DEAA78-F218-4AF6-B0A1-A23FEBBEDD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13386-E6F6-4770-B6AD-2D12F032B599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FAE05C-57C9-40A8-93CF-A842B96017FD}" type="slidenum">
              <a:t>12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5976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E91DE33-BA3D-4FA5-B1B1-52F40401E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2963" cy="34893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728401B-0319-4B5D-A369-57ECBD8630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FAB98D1-F7D2-4714-B2B5-C0CC0CCBA396}"/>
              </a:ext>
            </a:extLst>
          </p:cNvPr>
          <p:cNvSpPr txBox="1"/>
          <p:nvPr/>
        </p:nvSpPr>
        <p:spPr>
          <a:xfrm>
            <a:off x="3995735" y="8840784"/>
            <a:ext cx="3055933" cy="466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69" tIns="47439" rIns="94869" bIns="47439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354D56-695C-4239-8881-69BB647AFA0D}" type="slidenum">
              <a:t>16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9226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B19F2EF-E3D9-4651-ACE7-EA7DB91D4A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1F0E2487-098E-4FC3-AFDD-634DC59210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4 Marcador de fecha">
            <a:extLst>
              <a:ext uri="{FF2B5EF4-FFF2-40B4-BE49-F238E27FC236}">
                <a16:creationId xmlns:a16="http://schemas.microsoft.com/office/drawing/2014/main" id="{F8926778-CE69-48A8-9A4F-BA9CE352C4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0A6230AE-37FA-4C52-9DC0-05D8EA2813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6 Marcador de número de diapositiva">
            <a:extLst>
              <a:ext uri="{FF2B5EF4-FFF2-40B4-BE49-F238E27FC236}">
                <a16:creationId xmlns:a16="http://schemas.microsoft.com/office/drawing/2014/main" id="{1C763F93-4E6D-4536-A65C-AE91D911FC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4E8A9B-E4AB-4F7C-8CA7-9C1A05B366A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73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60DC905-8999-4468-AE5B-81A76AD209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>
            <a:extLst>
              <a:ext uri="{FF2B5EF4-FFF2-40B4-BE49-F238E27FC236}">
                <a16:creationId xmlns:a16="http://schemas.microsoft.com/office/drawing/2014/main" id="{0C571E1B-CF97-46E0-A219-FB17C271A16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4 Marcador de fecha">
            <a:extLst>
              <a:ext uri="{FF2B5EF4-FFF2-40B4-BE49-F238E27FC236}">
                <a16:creationId xmlns:a16="http://schemas.microsoft.com/office/drawing/2014/main" id="{CAD5B770-E17D-4E0F-83A1-1E9A7547FA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71C6A337-F538-49E2-91D6-5B8AA0B32C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6 Marcador de número de diapositiva">
            <a:extLst>
              <a:ext uri="{FF2B5EF4-FFF2-40B4-BE49-F238E27FC236}">
                <a16:creationId xmlns:a16="http://schemas.microsoft.com/office/drawing/2014/main" id="{B46C4C6C-A9FC-4FCA-BC3B-E9F94E6BC2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BB8F27-D22B-4CB2-9EC3-8ABB5AF16AD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92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>
            <a:extLst>
              <a:ext uri="{FF2B5EF4-FFF2-40B4-BE49-F238E27FC236}">
                <a16:creationId xmlns:a16="http://schemas.microsoft.com/office/drawing/2014/main" id="{6B487D6A-283D-4209-87F5-A9A0F966852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704846"/>
            <a:ext cx="2057400" cy="561974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>
            <a:extLst>
              <a:ext uri="{FF2B5EF4-FFF2-40B4-BE49-F238E27FC236}">
                <a16:creationId xmlns:a16="http://schemas.microsoft.com/office/drawing/2014/main" id="{920E1B92-BF8D-4FE7-857C-131F50F33DC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704846"/>
            <a:ext cx="6019796" cy="56197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4 Marcador de fecha">
            <a:extLst>
              <a:ext uri="{FF2B5EF4-FFF2-40B4-BE49-F238E27FC236}">
                <a16:creationId xmlns:a16="http://schemas.microsoft.com/office/drawing/2014/main" id="{CAEE780E-CEFF-45D6-8C0B-1FC083B649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464D2228-F9B5-481F-9905-B99D30DC14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6 Marcador de número de diapositiva">
            <a:extLst>
              <a:ext uri="{FF2B5EF4-FFF2-40B4-BE49-F238E27FC236}">
                <a16:creationId xmlns:a16="http://schemas.microsoft.com/office/drawing/2014/main" id="{3E7F24C4-C6F4-48F3-BF50-2B089BAAA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16B0C5-AEEC-469B-873A-FCDB1D7AE8C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88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46CE-229B-4C0C-A91A-21DA1F6B6E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609603"/>
            <a:ext cx="7772400" cy="4267203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D5368-008F-487D-9620-08DFA58FC8F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953003"/>
            <a:ext cx="6400800" cy="121919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125B7D-A287-4A1A-ACD3-6775892339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862C7-3DAA-43CF-A48F-37AB4D6C0CBF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A9E2A6EB-0742-4489-AACC-764641564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F575FF-1575-44FA-998E-662B7FC6B1B8}" type="slidenum">
              <a:t>‹Nº›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2605F633-A46F-453E-AFCD-D879D86E61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0848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A8E085-4ACA-4443-BFFE-891577B4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84308"/>
            <a:ext cx="9144000" cy="1666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914EF82-A173-472B-9E12-AD2925A5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936" y="1647821"/>
            <a:ext cx="9151936" cy="2063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5F3236B-F0AA-45FA-BDE2-F14661DC6C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73" y="63495"/>
            <a:ext cx="1317622" cy="14017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C8DC8C-AEF0-4339-B30B-DB1C54EB80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10DD67-EB5E-4729-8D41-B23817493D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E788A4-2322-43D1-AC0C-B643A966FD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5C9BA-B902-4500-A8D3-9CA941AED274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C3281D-D28F-482A-BCFE-07F5198242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39977" y="6356351"/>
            <a:ext cx="5856283" cy="501648"/>
          </a:xfrm>
        </p:spPr>
        <p:txBody>
          <a:bodyPr/>
          <a:lstStyle>
            <a:lvl1pPr>
              <a:defRPr sz="1800" b="1">
                <a:solidFill>
                  <a:srgbClr val="ABD958"/>
                </a:solidFill>
                <a:latin typeface="Century Gothic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1" i="0" u="none" strike="noStrike" kern="1200" cap="none" spc="0" baseline="0">
                <a:solidFill>
                  <a:srgbClr val="ABD958"/>
                </a:solidFill>
                <a:uFillTx/>
                <a:latin typeface="Century Gothic"/>
              </a:defRPr>
            </a:lvl2pPr>
          </a:lstStyle>
          <a:p>
            <a:pPr lvl="0"/>
            <a:r>
              <a:rPr lang="es-ES"/>
              <a:t>SI todos COOPERAMOS  …  todos progresamos !! </a:t>
            </a:r>
          </a:p>
          <a:p>
            <a:pPr lvl="0"/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4EA680-D0E0-49AA-B815-79074B14FB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78BF26-B779-46CD-ABC5-BE50987F700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74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>
            <a:extLst>
              <a:ext uri="{FF2B5EF4-FFF2-40B4-BE49-F238E27FC236}">
                <a16:creationId xmlns:a16="http://schemas.microsoft.com/office/drawing/2014/main" id="{7791F14B-6BA5-44BD-947F-8F617B79F195}"/>
              </a:ext>
            </a:extLst>
          </p:cNvPr>
          <p:cNvSpPr/>
          <p:nvPr/>
        </p:nvSpPr>
        <p:spPr>
          <a:xfrm>
            <a:off x="4495803" y="3924303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93757106-7471-489C-8E4F-5C76BDBB438F}"/>
              </a:ext>
            </a:extLst>
          </p:cNvPr>
          <p:cNvSpPr/>
          <p:nvPr/>
        </p:nvSpPr>
        <p:spPr>
          <a:xfrm>
            <a:off x="4695828" y="3924303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C5209F42-9FF1-4B0F-B9A2-D39F3197294A}"/>
              </a:ext>
            </a:extLst>
          </p:cNvPr>
          <p:cNvSpPr/>
          <p:nvPr/>
        </p:nvSpPr>
        <p:spPr>
          <a:xfrm>
            <a:off x="4297359" y="3924303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C4AFD3-73D2-4FD0-95EA-4D409FF755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1371600"/>
            <a:ext cx="7772400" cy="2505071"/>
          </a:xfrm>
        </p:spPr>
        <p:txBody>
          <a:bodyPr/>
          <a:lstStyle>
            <a:lvl1pPr hangingPunct="1">
              <a:lnSpc>
                <a:spcPct val="100000"/>
              </a:lnSpc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B1B119-42A2-466B-86B4-04EBD79549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4068759"/>
            <a:ext cx="7772400" cy="1131890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6A53D8-EE7D-44F5-93DE-4D3F109C30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A0FBFD-084C-4DCC-B383-FAD218F30215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4974D6-B079-47AB-BFB6-08C976F48A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51A67E-1695-4141-B025-47EC4A43E7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C84A08-CD9F-427F-894A-A5DF40B6B7E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99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8E11-1544-4F6B-86FB-09612B48DF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2D9AE3-29FF-4C04-A452-65FACDCA8A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4F32FCBD-ED86-4CCD-9878-E4EEEDC5218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07561-E13C-4899-829E-7E267F8CEF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9FAB7-DCFE-4D18-91DB-0B4093E6DDA7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46025-94B9-4968-864D-FBE81DDE66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93624-F11B-4959-B2ED-2307053CEB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69495-53CB-44D5-A216-099F009CABD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61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9EB-5DBC-4B25-B338-EAF16EB40C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DA0DF-6F4D-4829-B769-6754AB4EA8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4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234433-A129-4021-8C58-42F00797CDD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8196" y="1600200"/>
            <a:ext cx="4041776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2F72C3D1-3256-447A-890F-730E226141A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42E4CC84-9225-4C61-B83C-E17D2B3636F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2583" y="2212848"/>
            <a:ext cx="4041648" cy="39131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A9D98-F20A-4F69-8C3F-6FC4FFF14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DAAA95-1238-4861-903C-F8D1023DDC0C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1E7E7-2759-4BE7-9540-CD48ED3BE4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C6EFC-C319-44D8-A787-7C48EF54AE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512FBE-E17A-43C3-8FAE-E08D860261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615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0AE0-71E6-4BFD-A722-FD9A8F79B1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C2249-BDBD-4E0A-847A-FE39421204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6D49DC-798A-4A9C-98F3-0DA9E27D2613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17676-4C6F-4314-A74F-271AFF576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8BE66-4ECD-4D49-8A06-74CE05DC7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CF498-F87E-4191-B060-BB592169764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15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4070C-2D8E-417E-8317-4805EA6E58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7F1034-4462-4D31-8A4C-82FCC15A255B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BDB34-4CE4-4A6D-A350-CCD1939B3C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809FF-2429-49FB-B601-EBCC288B8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E5C820-A26B-48FE-A78C-C9CC74BBABC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07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54C3-6FEB-459C-A658-F959EC2F29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7088" y="266703"/>
            <a:ext cx="3008311" cy="2095503"/>
          </a:xfrm>
        </p:spPr>
        <p:txBody>
          <a:bodyPr/>
          <a:lstStyle>
            <a:lvl1pPr>
              <a:lnSpc>
                <a:spcPct val="100000"/>
              </a:lnSpc>
              <a:defRPr sz="2800"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E5D0-1781-4B1F-B304-F68D42DAD1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139" y="273048"/>
            <a:ext cx="4995860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0BBF4-76E0-4D1A-9CC7-274392949DE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907088" y="2438403"/>
            <a:ext cx="3008311" cy="3687766"/>
          </a:xfrm>
        </p:spPr>
        <p:txBody>
          <a:bodyPr anchorCtr="1"/>
          <a:lstStyle>
            <a:lvl1pPr marL="0" indent="0" algn="ctr">
              <a:lnSpc>
                <a:spcPct val="125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78F6A-5FF6-4F19-BE00-0445919F52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D835FC-39A4-4CCD-BBB4-E9870F1CC747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62573-7451-4DF1-8D6F-218CEFA007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C8DDD-01EC-4EB1-8103-8B773AFB89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DE7A3-1CC5-4FA5-87F3-239FC4D4607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78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E5D4174-8601-4887-BF7E-C8D4DE876E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0595661-A1F3-4E7D-BCB1-92AA2E64286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4 Marcador de fecha">
            <a:extLst>
              <a:ext uri="{FF2B5EF4-FFF2-40B4-BE49-F238E27FC236}">
                <a16:creationId xmlns:a16="http://schemas.microsoft.com/office/drawing/2014/main" id="{9B634D71-AF44-4ED3-8AEA-66A6334918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75763B98-B34A-411B-85FD-86F4FDD507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6 Marcador de número de diapositiva">
            <a:extLst>
              <a:ext uri="{FF2B5EF4-FFF2-40B4-BE49-F238E27FC236}">
                <a16:creationId xmlns:a16="http://schemas.microsoft.com/office/drawing/2014/main" id="{20C31020-AA6A-47A6-9C7C-45D1684E97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B2B6C-15E9-44C9-B4F5-C1B9843E776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684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5EEC-953C-4045-B51C-71408FE9DC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9579" y="228600"/>
            <a:ext cx="5711827" cy="89535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4C206-657F-435D-B379-45526AEE2B3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508129" y="1143000"/>
            <a:ext cx="6054727" cy="4541047"/>
          </a:xfrm>
          <a:ln w="76196">
            <a:solidFill>
              <a:srgbClr val="FFFFFF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4D72-6CCD-4152-A269-9564B66DFD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679579" y="5810253"/>
            <a:ext cx="5711827" cy="533396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169C6-0806-4D56-92C2-D32556D682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F11954-D67F-4AA2-92A2-4986FFAB2098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0DBAE-1B3F-4582-90D3-9C4052FF6A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ADAF4-8A45-437B-AFE1-4B35BED4FC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3E525D-2A79-489E-96B1-0143630E3F3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42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7FE7-C742-458F-BCE8-8DF4EEC6AF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F7F6E-3236-4A57-B724-1303AB16301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FB77F-08F9-4F47-956A-F6621EDE89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B797E6-9F2F-42F5-9755-D9A0F7CF81EE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6711-6EA8-4AAD-A82F-7625914D30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B9D3E-51BB-4533-BEDF-BA1B9B679A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DE5941-1241-4166-8C02-0D00977CC96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0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F98E8-376E-49FF-AB5F-A03147259AE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41D4C-1F83-40EF-8043-8326AA94EC9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C7846-9540-4DCE-8ACF-2091ED947D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BADCD5-C2E8-443B-A036-57D68F675FD9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417F4-83E2-4C44-A799-26F68F63F5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9EF3-35B5-4598-879A-7D60F3DCC2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FC7101-7317-4467-B942-A1E61131FB5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667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3F7C-0672-4769-8034-5916BFEADA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609603"/>
            <a:ext cx="7772400" cy="4267203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AB9B4-02A8-4A9E-9A86-18B9393239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953003"/>
            <a:ext cx="6400800" cy="121919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AF9EA4C-1402-4B14-B816-E8EC5B586A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A8B0C2-61D0-4789-9056-32652C9C7890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D993B56-A3D8-46A7-A5C0-5E2E829878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EC242-8354-47C3-B206-FCC4986A194A}" type="slidenum">
              <a:t>‹Nº›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20F6399-57C9-49DB-90B8-CDCE5778BB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224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5F5304-E03A-4AE7-BD5E-09345DC9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84308"/>
            <a:ext cx="9144000" cy="1666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5039D0-D85E-442A-BBD3-E3CBC9A9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936" y="1647821"/>
            <a:ext cx="9151936" cy="2063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8D433AE-44B3-4DF9-9059-ABCEBFEE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73" y="63495"/>
            <a:ext cx="1317622" cy="14017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56E361-8C59-42AF-A7D8-4C73E33172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550B83-46D4-4A38-81F4-4E2E5E84D29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A175D9-64F5-41D4-A240-282B9A2359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713C09-368F-45AE-B4E0-2E5813D9561D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23AE90-25A1-4502-AB94-791717F9B0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39977" y="6356351"/>
            <a:ext cx="5856283" cy="501648"/>
          </a:xfrm>
        </p:spPr>
        <p:txBody>
          <a:bodyPr/>
          <a:lstStyle>
            <a:lvl1pPr>
              <a:defRPr sz="1800" b="1">
                <a:solidFill>
                  <a:srgbClr val="ABD958"/>
                </a:solidFill>
                <a:latin typeface="Century Gothic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1" i="0" u="none" strike="noStrike" kern="1200" cap="none" spc="0" baseline="0">
                <a:solidFill>
                  <a:srgbClr val="ABD958"/>
                </a:solidFill>
                <a:uFillTx/>
                <a:latin typeface="Century Gothic"/>
              </a:defRPr>
            </a:lvl2pPr>
          </a:lstStyle>
          <a:p>
            <a:pPr lvl="0"/>
            <a:r>
              <a:rPr lang="es-ES"/>
              <a:t>SI todos COOPERAMOS  …  todos progresamos !! </a:t>
            </a:r>
          </a:p>
          <a:p>
            <a:pPr lvl="0"/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E6CF26-2E4C-439E-A30F-B291301731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A6595E-093F-4B61-A666-6474A2DC2D9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7316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>
            <a:extLst>
              <a:ext uri="{FF2B5EF4-FFF2-40B4-BE49-F238E27FC236}">
                <a16:creationId xmlns:a16="http://schemas.microsoft.com/office/drawing/2014/main" id="{FE3D747F-47A8-4749-B57C-8BDC092890FD}"/>
              </a:ext>
            </a:extLst>
          </p:cNvPr>
          <p:cNvSpPr/>
          <p:nvPr/>
        </p:nvSpPr>
        <p:spPr>
          <a:xfrm>
            <a:off x="4495803" y="3924303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A6209EE5-8D40-4B2C-BBF2-BD54AEB42F7F}"/>
              </a:ext>
            </a:extLst>
          </p:cNvPr>
          <p:cNvSpPr/>
          <p:nvPr/>
        </p:nvSpPr>
        <p:spPr>
          <a:xfrm>
            <a:off x="4695828" y="3924303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4401F46-5316-4E55-960C-0A56CE331E19}"/>
              </a:ext>
            </a:extLst>
          </p:cNvPr>
          <p:cNvSpPr/>
          <p:nvPr/>
        </p:nvSpPr>
        <p:spPr>
          <a:xfrm>
            <a:off x="4297359" y="3924303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659F29-2073-4491-9249-1C8B22A952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1371600"/>
            <a:ext cx="7772400" cy="2505071"/>
          </a:xfrm>
        </p:spPr>
        <p:txBody>
          <a:bodyPr/>
          <a:lstStyle>
            <a:lvl1pPr hangingPunct="1">
              <a:lnSpc>
                <a:spcPct val="100000"/>
              </a:lnSpc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7A7AA1-005E-40D6-A489-32655AB21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4068759"/>
            <a:ext cx="7772400" cy="1131890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5D3DFD-6B50-4EF3-8070-EA02BC7191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8BE654-84B7-413E-8ACD-02AB3043EC96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EF1B7F-8090-4C98-9F24-FEDB95F4C6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F5534F-1520-40D8-BD61-2590F492B8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D34313-9079-4A3D-9A43-8FFDE8493DB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34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EC74-2C65-44EB-814A-8A076C2474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BA9E27F-D43C-4277-8235-CA29F6A8F2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F40E730-C2AA-4332-954D-ACB4801D9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108D1-1837-4C30-B05C-BFA597F66D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702AF-0C4C-4FFD-A691-F31AB34E6FA0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2679D-09A9-4D3E-A532-C52034199F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89444-C36D-42B7-8C47-FFF9538839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A2CFE9-68E5-4384-A5F5-056EA6CE927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53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6282-3621-4BE5-8939-EEA607A0E6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05662-6E03-4BBB-8DA2-AB5641E83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4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7536696-A1C0-4813-9FEF-E7ADEE2A764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8196" y="1600200"/>
            <a:ext cx="4041776" cy="60960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4B99A461-92A5-4721-9291-AE36E8CBB13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C55F685-8FEB-416F-A4ED-4F5DB80905C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2583" y="2212848"/>
            <a:ext cx="4041648" cy="39131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6075C-58D6-4C3F-BE9C-F35178F315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880EF-6466-4862-9554-C09467AC9A6F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4EF8F-E3A9-4C73-B46B-F182EE206B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82EBD-F70D-4A6A-984D-FA702EBA7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6F445-843A-44EA-BED6-A12C79C47D7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7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02FD-D5B5-43C2-A929-17FD0CEAC0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1B220-18FB-4767-ABF5-E6F3D233C1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104076-64EB-4054-BBC4-8E25C3098C28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36954-3C99-4F44-8DEF-572BC582C5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3BE14-A50C-4472-BF84-B56EEF96A8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40D2E9-4E60-42DE-AC6F-4256E4BC823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469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E9946-B8E2-4C5B-8F13-9DCACF17E2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61781-C6EB-48F1-9B1C-9FB70F991D3B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7F762-C2DB-4800-8F63-377DDE5591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CC6D5-53EC-4673-9DA3-E6A2931F25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44FD8-C467-46A0-87BF-BD893F56950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5EF0399-4B28-45A9-8211-8C108F0EEF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79DE6B6-C555-42F1-8E51-DA217E6A6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4 Marcador de fecha">
            <a:extLst>
              <a:ext uri="{FF2B5EF4-FFF2-40B4-BE49-F238E27FC236}">
                <a16:creationId xmlns:a16="http://schemas.microsoft.com/office/drawing/2014/main" id="{BFECCF3A-76F9-4907-B863-BE97C55186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418C4F60-5B27-4643-8C74-FACC28F459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6 Marcador de número de diapositiva">
            <a:extLst>
              <a:ext uri="{FF2B5EF4-FFF2-40B4-BE49-F238E27FC236}">
                <a16:creationId xmlns:a16="http://schemas.microsoft.com/office/drawing/2014/main" id="{387990D1-0981-4B96-AF49-158C420367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01C8CF-9361-4379-9969-6FB7EB6E253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944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9E0A-33F5-4049-80C0-C1024A0ED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7088" y="266703"/>
            <a:ext cx="3008311" cy="2095503"/>
          </a:xfrm>
        </p:spPr>
        <p:txBody>
          <a:bodyPr/>
          <a:lstStyle>
            <a:lvl1pPr>
              <a:lnSpc>
                <a:spcPct val="100000"/>
              </a:lnSpc>
              <a:defRPr sz="2800"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929B-3E3F-4729-AD0E-E2E67DCA17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9139" y="273048"/>
            <a:ext cx="4995860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E4B2F-F5AE-43F4-BF3E-116A07A55CF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907088" y="2438403"/>
            <a:ext cx="3008311" cy="3687766"/>
          </a:xfrm>
        </p:spPr>
        <p:txBody>
          <a:bodyPr anchorCtr="1"/>
          <a:lstStyle>
            <a:lvl1pPr marL="0" indent="0" algn="ctr">
              <a:lnSpc>
                <a:spcPct val="125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B443F-0301-4243-B222-E4163C38FA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79DBAB-672E-4A8B-8119-D05A31D13FE1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8FF44-F79F-43F1-9F3B-91BA4BFCC6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92682-B964-4CF1-A5F6-4BFCC7B73C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CC068-AA6C-4AD6-89EE-5FDD5BA2EAD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28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C5A9-043B-48C6-B318-3E8D8C295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9579" y="228600"/>
            <a:ext cx="5711827" cy="89535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8218-15B6-407E-B698-2410FDA368C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508129" y="1143000"/>
            <a:ext cx="6054727" cy="4541047"/>
          </a:xfrm>
          <a:ln w="76196">
            <a:solidFill>
              <a:srgbClr val="FFFFFF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Ctr="1"/>
          <a:lstStyle>
            <a:lvl1pPr marL="0" indent="0" algn="ctr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C91A5-E317-4B92-97D9-08012DA960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679579" y="5810253"/>
            <a:ext cx="5711827" cy="533396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0740F-5AC5-4D02-B092-CC075E0FE1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5CBC2-A570-46AF-A891-CB2D132668F2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C8BA4-FC73-4281-B6F9-0BC3A6B60C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F3797-60CC-41A0-93E2-33C667B87C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05C68-7504-4AF0-9C01-80D6E529AFF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916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8C0D-CA0C-49ED-BE02-9E0E797663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3D9CB-A9B2-43D9-B77E-9133128323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21ED5-FE36-4F8C-BCF6-EF98FE9B52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7EC30-E9D2-4616-A606-4E544F1D5FFE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13686-7F8B-4471-A76B-9411F9E8E9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23F2-3F77-4559-B077-1F50D8AC88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9EBFC8-2425-45C1-87E2-1B61FCCF60A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180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40A46-9B08-4E60-96C4-058E8A7E177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1FC52-3E5B-4F5C-8CE0-3C24DEE5530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4A229-10AB-4670-AAE3-46C70BB71A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B8110E-F287-4038-9ED9-B0010CADBF34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D077F-AC2D-4491-904F-7A9484B015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F16A-0F2D-42E1-9A23-FA14CD9FC4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D88C50-086D-4828-AABC-9FCF30B0B16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11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F337307-EEFF-4359-B47A-A79D8F7EFC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0F058C3-6C8D-404B-A423-AFF51FDD6A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8603" cy="438944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D191CE94-CCFA-49F1-AA1F-B6697A41130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935163"/>
            <a:ext cx="4038603" cy="438944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95E76846-C7F0-4B24-B32E-BC92ACA193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159121E-0531-4109-A9AA-E77092EE74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89B254C-3286-41AE-B073-7BE8F4485F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BAB8A4-3255-45FE-BF10-7F2650607E9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9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4DEAF16-8BEB-4D97-9791-C38B9BDB9A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DE5DB2FB-DCC5-4ECC-BD86-06331550BC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E7E83B80-98DD-4F60-8FE8-4C6BB745722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>
            <a:extLst>
              <a:ext uri="{FF2B5EF4-FFF2-40B4-BE49-F238E27FC236}">
                <a16:creationId xmlns:a16="http://schemas.microsoft.com/office/drawing/2014/main" id="{8E227DDC-32A6-441D-A047-A4BA6EAB37A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>
            <a:extLst>
              <a:ext uri="{FF2B5EF4-FFF2-40B4-BE49-F238E27FC236}">
                <a16:creationId xmlns:a16="http://schemas.microsoft.com/office/drawing/2014/main" id="{D0B3C0B8-DFF2-4714-ADFA-C7E3683FB14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4 Marcador de fecha">
            <a:extLst>
              <a:ext uri="{FF2B5EF4-FFF2-40B4-BE49-F238E27FC236}">
                <a16:creationId xmlns:a16="http://schemas.microsoft.com/office/drawing/2014/main" id="{8BD4E627-2B51-49A0-94BE-47139B8808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5 Marcador de pie de página">
            <a:extLst>
              <a:ext uri="{FF2B5EF4-FFF2-40B4-BE49-F238E27FC236}">
                <a16:creationId xmlns:a16="http://schemas.microsoft.com/office/drawing/2014/main" id="{C19933D5-3F40-4C92-A293-1922053453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6 Marcador de número de diapositiva">
            <a:extLst>
              <a:ext uri="{FF2B5EF4-FFF2-40B4-BE49-F238E27FC236}">
                <a16:creationId xmlns:a16="http://schemas.microsoft.com/office/drawing/2014/main" id="{C161EE9D-A260-4130-BE47-66D22D698B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281360-C4A5-4EB4-A2F0-5D18385FE78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CF67BFD-0837-4563-A036-18B4545252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4 Marcador de fecha">
            <a:extLst>
              <a:ext uri="{FF2B5EF4-FFF2-40B4-BE49-F238E27FC236}">
                <a16:creationId xmlns:a16="http://schemas.microsoft.com/office/drawing/2014/main" id="{E648F373-C0D1-479C-8267-76F3305BA3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5 Marcador de pie de página">
            <a:extLst>
              <a:ext uri="{FF2B5EF4-FFF2-40B4-BE49-F238E27FC236}">
                <a16:creationId xmlns:a16="http://schemas.microsoft.com/office/drawing/2014/main" id="{9B4F96A0-BB0B-4A52-BDC9-03A80F0283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6 Marcador de número de diapositiva">
            <a:extLst>
              <a:ext uri="{FF2B5EF4-FFF2-40B4-BE49-F238E27FC236}">
                <a16:creationId xmlns:a16="http://schemas.microsoft.com/office/drawing/2014/main" id="{B608A0A6-CECE-40D0-8AEA-F615BC2279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64163D-B227-4471-A469-9E5890625C6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56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fecha">
            <a:extLst>
              <a:ext uri="{FF2B5EF4-FFF2-40B4-BE49-F238E27FC236}">
                <a16:creationId xmlns:a16="http://schemas.microsoft.com/office/drawing/2014/main" id="{F1AF9D39-44BA-42D0-A3FD-5173E18695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3" name="5 Marcador de pie de página">
            <a:extLst>
              <a:ext uri="{FF2B5EF4-FFF2-40B4-BE49-F238E27FC236}">
                <a16:creationId xmlns:a16="http://schemas.microsoft.com/office/drawing/2014/main" id="{9A84F0A7-DF09-4807-B2C5-EABA0CC94E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6 Marcador de número de diapositiva">
            <a:extLst>
              <a:ext uri="{FF2B5EF4-FFF2-40B4-BE49-F238E27FC236}">
                <a16:creationId xmlns:a16="http://schemas.microsoft.com/office/drawing/2014/main" id="{F32CD9FA-5C60-443C-8175-F468963FF1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2E818-12B5-4625-843D-50E61387D22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2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CCE46C2-667D-40C7-BBE7-FFC929C98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3E0D6B9-65A5-41AD-8E8A-87C992AC97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>
            <a:extLst>
              <a:ext uri="{FF2B5EF4-FFF2-40B4-BE49-F238E27FC236}">
                <a16:creationId xmlns:a16="http://schemas.microsoft.com/office/drawing/2014/main" id="{92DC93E2-1179-4DF4-AB57-9B57056428A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8D97FCBA-76FC-451F-9E42-8D145D629F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BC5AF6B-29FF-445F-BB50-AD9FC354F6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86079A5-25BA-4745-8B58-C43820C2E5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180126-6D65-42F6-B9EF-90BF17A9B68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4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7DFB47A-48F0-4AA1-9045-FC3E7733FC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3694F57B-4FD2-4388-B352-16FD482CF29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>
            <a:extLst>
              <a:ext uri="{FF2B5EF4-FFF2-40B4-BE49-F238E27FC236}">
                <a16:creationId xmlns:a16="http://schemas.microsoft.com/office/drawing/2014/main" id="{1B8E5462-15A3-4C40-8069-A6697875913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AA0865BB-A23C-422A-9070-8A52C30DB3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02C616D-FC3B-4867-A4E8-7E082B1C5A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21A0707-7906-4ABD-95DE-7DCC1A5A79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960967-7143-40B4-A482-DB6F0E753A5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20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ortar y redondear rectángulo de esquina sencilla">
            <a:extLst>
              <a:ext uri="{FF2B5EF4-FFF2-40B4-BE49-F238E27FC236}">
                <a16:creationId xmlns:a16="http://schemas.microsoft.com/office/drawing/2014/main" id="{4419B794-6703-4ED7-B9EF-EADD6812139F}"/>
              </a:ext>
            </a:extLst>
          </p:cNvPr>
          <p:cNvSpPr/>
          <p:nvPr/>
        </p:nvSpPr>
        <p:spPr>
          <a:xfrm rot="420008" flipV="1">
            <a:off x="3165480" y="1108079"/>
            <a:ext cx="5257800" cy="4114800"/>
          </a:xfrm>
          <a:custGeom>
            <a:avLst/>
            <a:gdLst>
              <a:gd name="f0" fmla="val 10800000"/>
              <a:gd name="f1" fmla="val 5400000"/>
              <a:gd name="f2" fmla="val w"/>
              <a:gd name="f3" fmla="val h"/>
              <a:gd name="f4" fmla="val ss"/>
              <a:gd name="f5" fmla="val 0"/>
              <a:gd name="f6" fmla="val 3646"/>
              <a:gd name="f7" fmla="abs f2"/>
              <a:gd name="f8" fmla="abs f3"/>
              <a:gd name="f9" fmla="abs f4"/>
              <a:gd name="f10" fmla="?: f7 f2 1"/>
              <a:gd name="f11" fmla="?: f8 f3 1"/>
              <a:gd name="f12" fmla="?: f9 f4 1"/>
              <a:gd name="f13" fmla="*/ f10 1 21600"/>
              <a:gd name="f14" fmla="*/ f11 1 21600"/>
              <a:gd name="f15" fmla="*/ 21600 f10 1"/>
              <a:gd name="f16" fmla="*/ 21600 f11 1"/>
              <a:gd name="f17" fmla="min f14 f13"/>
              <a:gd name="f18" fmla="*/ f15 1 f12"/>
              <a:gd name="f19" fmla="*/ f16 1 f12"/>
              <a:gd name="f20" fmla="val f18"/>
              <a:gd name="f21" fmla="val f19"/>
              <a:gd name="f22" fmla="*/ f5 f17 1"/>
              <a:gd name="f23" fmla="+- f21 0 f5"/>
              <a:gd name="f24" fmla="+- f20 0 f5"/>
              <a:gd name="f25" fmla="*/ f21 f17 1"/>
              <a:gd name="f26" fmla="*/ f20 f17 1"/>
              <a:gd name="f27" fmla="min f24 f23"/>
              <a:gd name="f28" fmla="*/ f27 f5 1"/>
              <a:gd name="f29" fmla="*/ f27 f6 1"/>
              <a:gd name="f30" fmla="*/ f28 1 100000"/>
              <a:gd name="f31" fmla="*/ f29 1 100000"/>
              <a:gd name="f32" fmla="+- f20 0 f31"/>
              <a:gd name="f33" fmla="*/ f30 29289 1"/>
              <a:gd name="f34" fmla="*/ f30 f17 1"/>
              <a:gd name="f35" fmla="*/ f31 f17 1"/>
              <a:gd name="f36" fmla="*/ f33 1 100000"/>
              <a:gd name="f37" fmla="+- f32 f20 0"/>
              <a:gd name="f38" fmla="*/ f32 f17 1"/>
              <a:gd name="f39" fmla="*/ f37 1 2"/>
              <a:gd name="f40" fmla="*/ f36 f17 1"/>
              <a:gd name="f41" fmla="*/ f3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25"/>
            <a:pathLst>
              <a:path>
                <a:moveTo>
                  <a:pt x="f34" y="f22"/>
                </a:moveTo>
                <a:lnTo>
                  <a:pt x="f38" y="f22"/>
                </a:lnTo>
                <a:lnTo>
                  <a:pt x="f26" y="f35"/>
                </a:lnTo>
                <a:lnTo>
                  <a:pt x="f26" y="f25"/>
                </a:lnTo>
                <a:lnTo>
                  <a:pt x="f22" y="f25"/>
                </a:lnTo>
                <a:lnTo>
                  <a:pt x="f22" y="f34"/>
                </a:lnTo>
                <a:arcTo wR="f34" hR="f34" stAng="f0" swAng="f1"/>
                <a:close/>
              </a:path>
            </a:pathLst>
          </a:custGeom>
          <a:solidFill>
            <a:srgbClr val="FFFFFF"/>
          </a:solidFill>
          <a:ln w="3172" cap="flat">
            <a:solidFill>
              <a:srgbClr val="C0C0C0"/>
            </a:solidFill>
            <a:prstDash val="solid"/>
            <a:miter/>
          </a:ln>
          <a:effectLst>
            <a:outerShdw dist="38499" dir="7499967" algn="tl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14 Triángulo rectángulo">
            <a:extLst>
              <a:ext uri="{FF2B5EF4-FFF2-40B4-BE49-F238E27FC236}">
                <a16:creationId xmlns:a16="http://schemas.microsoft.com/office/drawing/2014/main" id="{C9C28B68-239A-4835-841F-6E35EB241023}"/>
              </a:ext>
            </a:extLst>
          </p:cNvPr>
          <p:cNvSpPr/>
          <p:nvPr/>
        </p:nvSpPr>
        <p:spPr>
          <a:xfrm rot="420008" flipV="1">
            <a:off x="8004172" y="5359398"/>
            <a:ext cx="155576" cy="1555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FFFF"/>
            </a:solidFill>
            <a:prstDash val="solid"/>
            <a:bevel/>
          </a:ln>
          <a:effectLst>
            <a:outerShdw dist="6348" dir="12898457" algn="tl">
              <a:srgbClr val="000000">
                <a:alpha val="47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15 Forma libre">
            <a:extLst>
              <a:ext uri="{FF2B5EF4-FFF2-40B4-BE49-F238E27FC236}">
                <a16:creationId xmlns:a16="http://schemas.microsoft.com/office/drawing/2014/main" id="{EADFE2A7-762A-492F-9A9A-76D15A6D7108}"/>
              </a:ext>
            </a:extLst>
          </p:cNvPr>
          <p:cNvSpPr/>
          <p:nvPr/>
        </p:nvSpPr>
        <p:spPr>
          <a:xfrm flipV="1">
            <a:off x="-9528" y="5816598"/>
            <a:ext cx="9163046" cy="10414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-90"/>
              <a:gd name="f39" fmla="*/ f3 1 5772"/>
              <a:gd name="f40" fmla="*/ f4 1 656"/>
              <a:gd name="f41" fmla="+- f7 0 f5"/>
              <a:gd name="f42" fmla="+- f6 0 f5"/>
              <a:gd name="f43" fmla="*/ f38 f0 1"/>
              <a:gd name="f44" fmla="*/ f42 1 5772"/>
              <a:gd name="f45" fmla="*/ f41 1 656"/>
              <a:gd name="f46" fmla="*/ f43 1 f2"/>
              <a:gd name="f47" fmla="*/ 6 1 f44"/>
              <a:gd name="f48" fmla="*/ 2 1 f45"/>
              <a:gd name="f49" fmla="*/ 2542 1 f44"/>
              <a:gd name="f50" fmla="*/ 0 1 f45"/>
              <a:gd name="f51" fmla="*/ 4374 1 f44"/>
              <a:gd name="f52" fmla="*/ 367 1 f45"/>
              <a:gd name="f53" fmla="*/ 5766 1 f44"/>
              <a:gd name="f54" fmla="*/ 55 1 f45"/>
              <a:gd name="f55" fmla="*/ 5772 1 f44"/>
              <a:gd name="f56" fmla="*/ 213 1 f45"/>
              <a:gd name="f57" fmla="*/ 4302 1 f44"/>
              <a:gd name="f58" fmla="*/ 439 1 f45"/>
              <a:gd name="f59" fmla="*/ 1488 1 f44"/>
              <a:gd name="f60" fmla="*/ 201 1 f45"/>
              <a:gd name="f61" fmla="*/ 0 1 f44"/>
              <a:gd name="f62" fmla="*/ 656 1 f45"/>
              <a:gd name="f63" fmla="+- f46 0 f1"/>
              <a:gd name="f64" fmla="*/ f61 f39 1"/>
              <a:gd name="f65" fmla="*/ f55 f39 1"/>
              <a:gd name="f66" fmla="*/ f62 f40 1"/>
              <a:gd name="f67" fmla="*/ f50 f40 1"/>
              <a:gd name="f68" fmla="*/ f47 f39 1"/>
              <a:gd name="f69" fmla="*/ f48 f40 1"/>
              <a:gd name="f70" fmla="*/ f49 f39 1"/>
              <a:gd name="f71" fmla="*/ f51 f39 1"/>
              <a:gd name="f72" fmla="*/ f52 f40 1"/>
              <a:gd name="f73" fmla="*/ f53 f39 1"/>
              <a:gd name="f74" fmla="*/ f54 f40 1"/>
              <a:gd name="f75" fmla="*/ f56 f40 1"/>
              <a:gd name="f76" fmla="*/ f57 f39 1"/>
              <a:gd name="f77" fmla="*/ f58 f40 1"/>
              <a:gd name="f78" fmla="*/ f59 f39 1"/>
              <a:gd name="f79" fmla="*/ f6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68" y="f69"/>
              </a:cxn>
              <a:cxn ang="f63">
                <a:pos x="f70" y="f67"/>
              </a:cxn>
              <a:cxn ang="f63">
                <a:pos x="f71" y="f72"/>
              </a:cxn>
              <a:cxn ang="f63">
                <a:pos x="f73" y="f74"/>
              </a:cxn>
              <a:cxn ang="f63">
                <a:pos x="f65" y="f75"/>
              </a:cxn>
              <a:cxn ang="f63">
                <a:pos x="f76" y="f77"/>
              </a:cxn>
              <a:cxn ang="f63">
                <a:pos x="f78" y="f79"/>
              </a:cxn>
              <a:cxn ang="f63">
                <a:pos x="f64" y="f66"/>
              </a:cxn>
              <a:cxn ang="f63">
                <a:pos x="f68" y="f69"/>
              </a:cxn>
            </a:cxnLst>
            <a:rect l="f64" t="f67" r="f65" b="f66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79AF">
                  <a:alpha val="45000"/>
                </a:srgbClr>
              </a:gs>
              <a:gs pos="100000">
                <a:srgbClr val="E7E7E7">
                  <a:alpha val="55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5" name="16 Forma libre">
            <a:extLst>
              <a:ext uri="{FF2B5EF4-FFF2-40B4-BE49-F238E27FC236}">
                <a16:creationId xmlns:a16="http://schemas.microsoft.com/office/drawing/2014/main" id="{127F80B1-D8B4-48B2-99FC-BA1487EA8522}"/>
              </a:ext>
            </a:extLst>
          </p:cNvPr>
          <p:cNvSpPr/>
          <p:nvPr/>
        </p:nvSpPr>
        <p:spPr>
          <a:xfrm flipV="1">
            <a:off x="4381503" y="6219821"/>
            <a:ext cx="4762496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-90"/>
              <a:gd name="f20" fmla="*/ f3 1 3000"/>
              <a:gd name="f21" fmla="*/ f4 1 595"/>
              <a:gd name="f22" fmla="+- f7 0 f5"/>
              <a:gd name="f23" fmla="+- f6 0 f5"/>
              <a:gd name="f24" fmla="*/ f19 f0 1"/>
              <a:gd name="f25" fmla="*/ f23 1 3000"/>
              <a:gd name="f26" fmla="*/ f22 1 595"/>
              <a:gd name="f27" fmla="*/ f24 1 f2"/>
              <a:gd name="f28" fmla="*/ 0 1 f25"/>
              <a:gd name="f29" fmla="*/ 0 1 f26"/>
              <a:gd name="f30" fmla="*/ 1668 1 f25"/>
              <a:gd name="f31" fmla="*/ 564 1 f26"/>
              <a:gd name="f32" fmla="*/ 3000 1 f25"/>
              <a:gd name="f33" fmla="*/ 186 1 f26"/>
              <a:gd name="f34" fmla="*/ 6 1 f26"/>
              <a:gd name="f35" fmla="*/ 595 1 f26"/>
              <a:gd name="f36" fmla="+- f27 0 f1"/>
              <a:gd name="f37" fmla="*/ f28 f20 1"/>
              <a:gd name="f38" fmla="*/ f32 f20 1"/>
              <a:gd name="f39" fmla="*/ f35 f21 1"/>
              <a:gd name="f40" fmla="*/ f29 f21 1"/>
              <a:gd name="f41" fmla="*/ f30 f20 1"/>
              <a:gd name="f42" fmla="*/ f31 f21 1"/>
              <a:gd name="f43" fmla="*/ f33 f21 1"/>
              <a:gd name="f44" fmla="*/ f34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37" y="f40"/>
              </a:cxn>
              <a:cxn ang="f36">
                <a:pos x="f41" y="f42"/>
              </a:cxn>
              <a:cxn ang="f36">
                <a:pos x="f38" y="f43"/>
              </a:cxn>
              <a:cxn ang="f36">
                <a:pos x="f38" y="f44"/>
              </a:cxn>
              <a:cxn ang="f36">
                <a:pos x="f37" y="f40"/>
              </a:cxn>
            </a:cxnLst>
            <a:rect l="f37" t="f40" r="f38" b="f39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BCBCBC">
                  <a:alpha val="30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6" name="8 Marcador de título">
            <a:extLst>
              <a:ext uri="{FF2B5EF4-FFF2-40B4-BE49-F238E27FC236}">
                <a16:creationId xmlns:a16="http://schemas.microsoft.com/office/drawing/2014/main" id="{ABAF0D4B-C91A-44CF-BAE2-01543660D2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048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b" anchorCtr="0" compatLnSpc="1">
            <a:no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29 Marcador de texto">
            <a:extLst>
              <a:ext uri="{FF2B5EF4-FFF2-40B4-BE49-F238E27FC236}">
                <a16:creationId xmlns:a16="http://schemas.microsoft.com/office/drawing/2014/main" id="{F4E2D928-D072-4A4E-87DE-AE48A4FD10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18FF06EE-45D9-4621-96EF-09D7163751A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45C75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es-E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FF62FF79-BDF0-4208-91CB-B39C328617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667003" y="6356351"/>
            <a:ext cx="33528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45C75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es-ES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F9144772-1F92-4063-8C4F-0A4E289391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077196" y="6356351"/>
            <a:ext cx="609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45C75"/>
                </a:solidFill>
                <a:uFillTx/>
                <a:latin typeface="Times New Roman" pitchFamily="18"/>
              </a:defRPr>
            </a:lvl1pPr>
          </a:lstStyle>
          <a:p>
            <a:pPr lvl="0"/>
            <a:fld id="{4F167CF4-C92D-47B0-BFC5-15932E5F8FE9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5000" b="0" i="0" u="none" strike="noStrike" kern="0" cap="none" spc="0" baseline="0">
          <a:solidFill>
            <a:srgbClr val="04617B"/>
          </a:solidFill>
          <a:uFillTx/>
          <a:latin typeface="Calibri"/>
        </a:defRPr>
      </a:lvl1pPr>
    </p:titleStyle>
    <p:bodyStyle>
      <a:lvl1pPr marL="273048" marR="0" lvl="0" indent="-273048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BD0D9"/>
        </a:buClr>
        <a:buSzPct val="95000"/>
        <a:buFont typeface="Wingdings 2" pitchFamily="18"/>
        <a:buChar char=""/>
        <a:tabLst/>
        <a:defRPr lang="es-ES" sz="2600" b="0" i="0" u="none" strike="noStrike" kern="0" cap="none" spc="0" baseline="0">
          <a:solidFill>
            <a:srgbClr val="000000"/>
          </a:solidFill>
          <a:uFillTx/>
          <a:latin typeface="Constantia"/>
        </a:defRPr>
      </a:lvl1pPr>
      <a:lvl2pPr marL="639759" marR="0" lvl="1" indent="-246065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F6FC6"/>
        </a:buClr>
        <a:buSzPct val="85000"/>
        <a:buFont typeface="Wingdings 2" pitchFamily="18"/>
        <a:buChar char=""/>
        <a:tabLst/>
        <a:defRPr lang="es-ES" sz="2400" b="0" i="0" u="none" strike="noStrike" kern="0" cap="none" spc="0" baseline="0">
          <a:solidFill>
            <a:srgbClr val="000000"/>
          </a:solidFill>
          <a:uFillTx/>
          <a:latin typeface="Constantia"/>
        </a:defRPr>
      </a:lvl2pPr>
      <a:lvl3pPr marL="914400" marR="0" lvl="2" indent="-246065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9DD9"/>
        </a:buClr>
        <a:buSzPct val="70000"/>
        <a:buFont typeface="Wingdings 2" pitchFamily="18"/>
        <a:buChar char=""/>
        <a:tabLst/>
        <a:defRPr lang="es-ES" sz="2100" b="0" i="0" u="none" strike="noStrike" kern="0" cap="none" spc="0" baseline="0">
          <a:solidFill>
            <a:srgbClr val="000000"/>
          </a:solidFill>
          <a:uFillTx/>
          <a:latin typeface="Constantia"/>
        </a:defRPr>
      </a:lvl3pPr>
      <a:lvl4pPr marL="1187448" marR="0" lvl="3" indent="-209553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BD0D9"/>
        </a:buClr>
        <a:buSzPct val="65000"/>
        <a:buFont typeface="Wingdings 2" pitchFamily="18"/>
        <a:buChar char=""/>
        <a:tabLst/>
        <a:defRPr lang="es-ES" sz="2000" b="0" i="0" u="none" strike="noStrike" kern="0" cap="none" spc="0" baseline="0">
          <a:solidFill>
            <a:srgbClr val="000000"/>
          </a:solidFill>
          <a:uFillTx/>
          <a:latin typeface="Constantia"/>
        </a:defRPr>
      </a:lvl4pPr>
      <a:lvl5pPr marL="1462089" marR="0" lvl="4" indent="-209553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10CF9B"/>
        </a:buClr>
        <a:buSzPct val="65000"/>
        <a:buFont typeface="Wingdings 2" pitchFamily="18"/>
        <a:buChar char=""/>
        <a:tabLst/>
        <a:defRPr lang="es-ES" sz="2000" b="0" i="0" u="none" strike="noStrike" kern="0" cap="none" spc="0" baseline="0">
          <a:solidFill>
            <a:srgbClr val="000000"/>
          </a:solidFill>
          <a:uFillTx/>
          <a:latin typeface="Constant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1A623-953C-411D-A87E-E4D13E9A80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6DCDD-4648-46C8-A739-054CE6A8E3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DDFD-5CF5-49FF-9B9E-E18AC7EB410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362696" y="6356351"/>
            <a:ext cx="208597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4572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fld id="{B5D68172-4378-40A0-8042-513279F89749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7362-C965-4844-A26F-03681A5B6C7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58816" y="6356351"/>
            <a:ext cx="2847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F46B6-6688-45F2-89F0-C537E5EC4A1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43925" y="6356351"/>
            <a:ext cx="561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" tIns="45720" rIns="4572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fld id="{41C55709-227E-4F3B-ACE3-CCC743909276}" type="slidenum">
              <a:t>‹Nº›</a:t>
            </a:fld>
            <a:endParaRPr lang="es-E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65F80C-2438-4244-898C-96EDFA8E31B3}"/>
              </a:ext>
            </a:extLst>
          </p:cNvPr>
          <p:cNvSpPr/>
          <p:nvPr/>
        </p:nvSpPr>
        <p:spPr>
          <a:xfrm>
            <a:off x="8458200" y="6499226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3659D4-3741-492C-A3A7-80910B478CE7}"/>
              </a:ext>
            </a:extLst>
          </p:cNvPr>
          <p:cNvSpPr/>
          <p:nvPr/>
        </p:nvSpPr>
        <p:spPr>
          <a:xfrm>
            <a:off x="569908" y="6499226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ts val="5800"/>
        </a:lnSpc>
        <a:spcBef>
          <a:spcPts val="0"/>
        </a:spcBef>
        <a:spcAft>
          <a:spcPts val="0"/>
        </a:spcAft>
        <a:buNone/>
        <a:tabLst/>
        <a:defRPr lang="es-ES" sz="5400" b="0" i="0" u="none" strike="noStrike" kern="1200" cap="none" spc="0" baseline="0">
          <a:solidFill>
            <a:srgbClr val="2F5897"/>
          </a:solidFill>
          <a:effectLst>
            <a:outerShdw dist="38103" dir="5400000">
              <a:srgbClr val="000000"/>
            </a:outerShdw>
          </a:effectLst>
          <a:uFillTx/>
          <a:latin typeface="Palatino Linotype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7F7F7F"/>
          </a:solidFill>
          <a:uFillTx/>
          <a:latin typeface="Century Gothic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76E11-128C-4B61-BC01-44F872C1E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FBADB-2B18-44F3-B270-2C11C604AF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C655-1C16-46E6-8CC1-E7C8122F25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362696" y="6356351"/>
            <a:ext cx="208597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4572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fld id="{A083921F-3688-4F41-BE86-AE7C264DB6D5}" type="datetime1">
              <a:rPr lang="es-ES"/>
              <a:pPr lvl="0"/>
              <a:t>25/04/2022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B084-D0EB-4F66-A11A-85AC7019D2E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58816" y="6356351"/>
            <a:ext cx="2847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2B98-C150-4E67-B9CF-4A17BBA71CB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43925" y="6356351"/>
            <a:ext cx="56197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" tIns="45720" rIns="4572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595959"/>
                </a:solidFill>
                <a:uFillTx/>
                <a:latin typeface="Century Gothic" pitchFamily="34"/>
              </a:defRPr>
            </a:lvl1pPr>
          </a:lstStyle>
          <a:p>
            <a:pPr lvl="0"/>
            <a:fld id="{1144714A-1433-48E2-A256-DDDB7F34D442}" type="slidenum">
              <a:t>‹Nº›</a:t>
            </a:fld>
            <a:endParaRPr lang="es-E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D4171F-68BD-490E-9795-FC8AC12BA15D}"/>
              </a:ext>
            </a:extLst>
          </p:cNvPr>
          <p:cNvSpPr/>
          <p:nvPr/>
        </p:nvSpPr>
        <p:spPr>
          <a:xfrm>
            <a:off x="8458200" y="6499226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25BA4D-F22A-441D-B1F4-8A7C01C3765B}"/>
              </a:ext>
            </a:extLst>
          </p:cNvPr>
          <p:cNvSpPr/>
          <p:nvPr/>
        </p:nvSpPr>
        <p:spPr>
          <a:xfrm>
            <a:off x="569908" y="6499226"/>
            <a:ext cx="84133" cy="841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Palatino Linotyp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ts val="5800"/>
        </a:lnSpc>
        <a:spcBef>
          <a:spcPts val="0"/>
        </a:spcBef>
        <a:spcAft>
          <a:spcPts val="0"/>
        </a:spcAft>
        <a:buNone/>
        <a:tabLst/>
        <a:defRPr lang="es-ES" sz="5400" b="0" i="0" u="none" strike="noStrike" kern="1200" cap="none" spc="0" baseline="0">
          <a:solidFill>
            <a:srgbClr val="2F5897"/>
          </a:solidFill>
          <a:effectLst>
            <a:outerShdw dist="38103" dir="5400000">
              <a:srgbClr val="000000"/>
            </a:outerShdw>
          </a:effectLst>
          <a:uFillTx/>
          <a:latin typeface="Palatino Linotype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7F7F7F"/>
          </a:solidFill>
          <a:uFillTx/>
          <a:latin typeface="Century Gothic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Courier New" pitchFamily="49"/>
        <a:buChar char="o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7F7F7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E658D48-777D-4809-9C76-D368C07334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17697" y="101598"/>
            <a:ext cx="7226302" cy="1781178"/>
          </a:xfrm>
        </p:spPr>
        <p:txBody>
          <a:bodyPr/>
          <a:lstStyle/>
          <a:p>
            <a:pPr lvl="0" hangingPunct="1"/>
            <a:r>
              <a:rPr lang="es-ES" sz="3600" b="1">
                <a:solidFill>
                  <a:srgbClr val="4A6717"/>
                </a:solidFill>
              </a:rPr>
              <a:t>COOPERAMOS</a:t>
            </a:r>
            <a:br>
              <a:rPr lang="es-ES" sz="3600" b="1">
                <a:solidFill>
                  <a:srgbClr val="4A6717"/>
                </a:solidFill>
              </a:rPr>
            </a:br>
            <a:r>
              <a:rPr lang="es-ES" sz="3600" b="1">
                <a:solidFill>
                  <a:srgbClr val="4A6717"/>
                </a:solidFill>
              </a:rPr>
              <a:t>COOPERATIVA MULTIACTIVA</a:t>
            </a:r>
            <a:br>
              <a:rPr lang="es-ES" sz="3600" b="1">
                <a:solidFill>
                  <a:srgbClr val="4A6717"/>
                </a:solidFill>
              </a:rPr>
            </a:br>
            <a:r>
              <a:rPr lang="es-ES" sz="3600" b="1">
                <a:solidFill>
                  <a:srgbClr val="4A6717"/>
                </a:solidFill>
              </a:rPr>
              <a:t>DE APORTE Y CRÉDITO</a:t>
            </a:r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A70388C1-FFCD-438B-8A3E-C4906CA085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87898" y="3141658"/>
            <a:ext cx="4135438" cy="1943100"/>
          </a:xfrm>
        </p:spPr>
        <p:txBody>
          <a:bodyPr/>
          <a:lstStyle/>
          <a:p>
            <a:pPr lvl="0" hangingPunct="1">
              <a:spcBef>
                <a:spcPts val="800"/>
              </a:spcBef>
            </a:pPr>
            <a:r>
              <a:rPr lang="es-ES" sz="3200" b="1" dirty="0">
                <a:solidFill>
                  <a:srgbClr val="000000"/>
                </a:solidFill>
                <a:latin typeface="Palatino Linotype"/>
              </a:rPr>
              <a:t>ACTIVIDADES DEL COMITÉ DE SOLIDARIDAD</a:t>
            </a:r>
          </a:p>
          <a:p>
            <a:pPr lvl="0" hangingPunct="1">
              <a:spcBef>
                <a:spcPts val="800"/>
              </a:spcBef>
            </a:pPr>
            <a:r>
              <a:rPr lang="es-ES" sz="3200" b="1" dirty="0">
                <a:solidFill>
                  <a:srgbClr val="000000"/>
                </a:solidFill>
                <a:latin typeface="Palatino Linotype"/>
              </a:rPr>
              <a:t> AÑO 2021</a:t>
            </a:r>
          </a:p>
          <a:p>
            <a:pPr lvl="0" hangingPunct="1">
              <a:spcBef>
                <a:spcPts val="900"/>
              </a:spcBef>
            </a:pPr>
            <a:endParaRPr lang="es-ES" sz="3600" b="1" dirty="0">
              <a:solidFill>
                <a:srgbClr val="4A6717"/>
              </a:solidFill>
              <a:latin typeface="Palatino Linotype"/>
            </a:endParaRP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73C3645E-6A10-4929-A6AB-C5836C437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83" y="139702"/>
            <a:ext cx="1979611" cy="1944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3FAEA1-1E77-41DC-866A-27BE1675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983" y="2306638"/>
            <a:ext cx="9158282" cy="2825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60572FA-BAAC-477E-8AE9-9891515A1A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36" y="2133596"/>
            <a:ext cx="9177339" cy="1730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F82E50-20AC-496D-9A2A-70CE326531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5285" y="2468559"/>
            <a:ext cx="4073523" cy="3024185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C7461D3E-5F68-4A8A-A65C-B3EE7E02A940}"/>
              </a:ext>
            </a:extLst>
          </p:cNvPr>
          <p:cNvSpPr/>
          <p:nvPr/>
        </p:nvSpPr>
        <p:spPr>
          <a:xfrm>
            <a:off x="757242" y="5876921"/>
            <a:ext cx="7772400" cy="760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</a:rPr>
              <a:t>IBAGUÉ, 5 </a:t>
            </a:r>
            <a:r>
              <a:rPr lang="es-ES" sz="30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</a:rPr>
              <a:t>DE MARZO</a:t>
            </a:r>
            <a:r>
              <a:rPr lang="es-ES" sz="30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</a:rPr>
              <a:t> DE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90CA5628-1622-41C5-AA67-5CD8DA6D3D07}"/>
              </a:ext>
            </a:extLst>
          </p:cNvPr>
          <p:cNvSpPr/>
          <p:nvPr/>
        </p:nvSpPr>
        <p:spPr>
          <a:xfrm>
            <a:off x="304796" y="1783491"/>
            <a:ext cx="8588373" cy="830997"/>
          </a:xfrm>
          <a:prstGeom prst="rect">
            <a:avLst/>
          </a:prstGeom>
          <a:solidFill>
            <a:srgbClr val="C7E68F"/>
          </a:solidFill>
          <a:ln w="9528" cap="flat">
            <a:solidFill>
              <a:srgbClr val="92D05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262626"/>
                </a:solidFill>
                <a:uFillTx/>
                <a:latin typeface="Calibri" pitchFamily="34"/>
                <a:cs typeface="Calibri" pitchFamily="34"/>
              </a:rPr>
              <a:t>3.2  INVERSIÓN FONDO DE BIENESTAR SOCIAL ACUMULADOS AÑOS 2012 AL 2021</a:t>
            </a:r>
          </a:p>
        </p:txBody>
      </p:sp>
      <p:sp>
        <p:nvSpPr>
          <p:cNvPr id="3" name="4 Título">
            <a:extLst>
              <a:ext uri="{FF2B5EF4-FFF2-40B4-BE49-F238E27FC236}">
                <a16:creationId xmlns:a16="http://schemas.microsoft.com/office/drawing/2014/main" id="{44515994-B099-4FAC-86E6-6A497AC70C62}"/>
              </a:ext>
            </a:extLst>
          </p:cNvPr>
          <p:cNvSpPr txBox="1"/>
          <p:nvPr/>
        </p:nvSpPr>
        <p:spPr>
          <a:xfrm>
            <a:off x="900117" y="47274"/>
            <a:ext cx="8229600" cy="5476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effectLst>
                  <a:outerShdw dist="38103" dir="5400000">
                    <a:srgbClr val="000000"/>
                  </a:outerShdw>
                </a:effectLst>
                <a:uFillTx/>
                <a:latin typeface="Palatino Linotype"/>
              </a:rPr>
              <a:t> INFORME COMITÉ DE SOLIDARIDAD  </a:t>
            </a:r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200980F1-03E2-4144-BF60-0A5D574FA240}"/>
              </a:ext>
            </a:extLst>
          </p:cNvPr>
          <p:cNvSpPr/>
          <p:nvPr/>
        </p:nvSpPr>
        <p:spPr>
          <a:xfrm>
            <a:off x="720730" y="745007"/>
            <a:ext cx="858837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 dirty="0">
                <a:solidFill>
                  <a:srgbClr val="2F5897"/>
                </a:solidFill>
                <a:uFillTx/>
                <a:latin typeface="Palatino Linotype"/>
              </a:rPr>
              <a:t> 3. ACTIVIDADES DE INTEGRACIÓN Y RECREACIÓN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 dirty="0">
                <a:solidFill>
                  <a:srgbClr val="2F5897"/>
                </a:solidFill>
                <a:uFillTx/>
                <a:latin typeface="Palatino Linotype"/>
              </a:rPr>
              <a:t>FONDO DE BIENESTAR  SOCIAL – ACUMULADOS AÑOS 2012 AL 2021.</a:t>
            </a:r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A7597934-E13D-4D06-A950-215E86185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51664"/>
              </p:ext>
            </p:extLst>
          </p:nvPr>
        </p:nvGraphicFramePr>
        <p:xfrm>
          <a:off x="504968" y="2647965"/>
          <a:ext cx="8188029" cy="40891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76392">
                  <a:extLst>
                    <a:ext uri="{9D8B030D-6E8A-4147-A177-3AD203B41FA5}">
                      <a16:colId xmlns:a16="http://schemas.microsoft.com/office/drawing/2014/main" val="4232863853"/>
                    </a:ext>
                  </a:extLst>
                </a:gridCol>
                <a:gridCol w="1469148">
                  <a:extLst>
                    <a:ext uri="{9D8B030D-6E8A-4147-A177-3AD203B41FA5}">
                      <a16:colId xmlns:a16="http://schemas.microsoft.com/office/drawing/2014/main" val="567025782"/>
                    </a:ext>
                  </a:extLst>
                </a:gridCol>
                <a:gridCol w="1673891">
                  <a:extLst>
                    <a:ext uri="{9D8B030D-6E8A-4147-A177-3AD203B41FA5}">
                      <a16:colId xmlns:a16="http://schemas.microsoft.com/office/drawing/2014/main" val="1229193168"/>
                    </a:ext>
                  </a:extLst>
                </a:gridCol>
                <a:gridCol w="1589647">
                  <a:extLst>
                    <a:ext uri="{9D8B030D-6E8A-4147-A177-3AD203B41FA5}">
                      <a16:colId xmlns:a16="http://schemas.microsoft.com/office/drawing/2014/main" val="2386745591"/>
                    </a:ext>
                  </a:extLst>
                </a:gridCol>
                <a:gridCol w="1378951">
                  <a:extLst>
                    <a:ext uri="{9D8B030D-6E8A-4147-A177-3AD203B41FA5}">
                      <a16:colId xmlns:a16="http://schemas.microsoft.com/office/drawing/2014/main" val="4102205669"/>
                    </a:ext>
                  </a:extLst>
                </a:gridCol>
              </a:tblGrid>
              <a:tr h="229807">
                <a:tc rowSpan="4">
                  <a:txBody>
                    <a:bodyPr/>
                    <a:lstStyle/>
                    <a:p>
                      <a:pPr lvl="0" algn="ctr" rtl="0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CONCEPTO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 rtl="0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Inversión En Reuniones Sociales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Beneficiarios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14434"/>
                  </a:ext>
                </a:extLst>
              </a:tr>
              <a:tr h="2389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(En Pesos)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18832"/>
                  </a:ext>
                </a:extLst>
              </a:tr>
              <a:tr h="266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Años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Año </a:t>
                      </a:r>
                    </a:p>
                  </a:txBody>
                  <a:tcPr marL="0" marR="0" marT="0" marB="0" anchor="ctr"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TOTAL</a:t>
                      </a:r>
                    </a:p>
                  </a:txBody>
                  <a:tcPr marL="0" marR="0" marT="0" marB="0" anchor="ctr">
                    <a:lnR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296873"/>
                  </a:ext>
                </a:extLst>
              </a:tr>
              <a:tr h="5239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2012 Al 2020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31893"/>
                  </a:ext>
                </a:extLst>
              </a:tr>
              <a:tr h="496382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CAJA DE COMPENSACIÓN COMFATOLIMA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$ 14.781.584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$ 14.781.584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1,237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15647"/>
                  </a:ext>
                </a:extLst>
              </a:tr>
              <a:tr h="321731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HACIENDA LA GUAIRA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$ 20.792.492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$ 20.792.492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485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828660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PISCILAGO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$ 46.102.911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$ 46.102.911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860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00537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BOLICENTRO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$ 1.115.000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$ 1.115.000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271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73495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CELEBRACIÓN DIA DE LAS MADRES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$ 546.950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$ 546.950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180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56727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FUNCIONARIOS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$ 72.000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$ 72.000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927210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REUNIÓN FESTIVAL DE COMETAS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$ 257.600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$ 257.000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130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263556"/>
                  </a:ext>
                </a:extLst>
              </a:tr>
              <a:tr h="21142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SUBTOTAL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  $ 83.668.537 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$ 0 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    $ 83.668.537 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3,163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555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B6B05EEE-6E4A-405C-9CE1-D00DB2E0702C}"/>
              </a:ext>
            </a:extLst>
          </p:cNvPr>
          <p:cNvSpPr/>
          <p:nvPr/>
        </p:nvSpPr>
        <p:spPr>
          <a:xfrm>
            <a:off x="0" y="1411513"/>
            <a:ext cx="9144000" cy="830997"/>
          </a:xfrm>
          <a:prstGeom prst="rect">
            <a:avLst/>
          </a:prstGeom>
          <a:solidFill>
            <a:srgbClr val="C7E68F"/>
          </a:solidFill>
          <a:ln w="9528" cap="flat">
            <a:solidFill>
              <a:srgbClr val="92D05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262626"/>
                </a:solidFill>
                <a:uFillTx/>
                <a:latin typeface="Calibri" pitchFamily="34"/>
                <a:cs typeface="Calibri" pitchFamily="34"/>
              </a:rPr>
              <a:t>3.2 INVERSIÓN FONDO DE BIENESTAR SOCIAL ACUMULADOS AÑOS 2012 AL 2021</a:t>
            </a:r>
          </a:p>
        </p:txBody>
      </p:sp>
      <p:sp>
        <p:nvSpPr>
          <p:cNvPr id="3" name="4 Título">
            <a:extLst>
              <a:ext uri="{FF2B5EF4-FFF2-40B4-BE49-F238E27FC236}">
                <a16:creationId xmlns:a16="http://schemas.microsoft.com/office/drawing/2014/main" id="{5F7688EB-81B2-4408-91B4-686B79685820}"/>
              </a:ext>
            </a:extLst>
          </p:cNvPr>
          <p:cNvSpPr txBox="1"/>
          <p:nvPr/>
        </p:nvSpPr>
        <p:spPr>
          <a:xfrm>
            <a:off x="806445" y="217490"/>
            <a:ext cx="8229600" cy="5476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effectLst>
                  <a:outerShdw dist="38103" dir="5400000">
                    <a:srgbClr val="000000"/>
                  </a:outerShdw>
                </a:effectLst>
                <a:uFillTx/>
                <a:latin typeface="Palatino Linotype"/>
              </a:rPr>
              <a:t> INFORME COMITÉ DE SOLIDARIDAD  </a:t>
            </a:r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F9608E66-82D5-49A7-8CC6-46EFB2797DE1}"/>
              </a:ext>
            </a:extLst>
          </p:cNvPr>
          <p:cNvSpPr/>
          <p:nvPr/>
        </p:nvSpPr>
        <p:spPr>
          <a:xfrm>
            <a:off x="900117" y="725484"/>
            <a:ext cx="8459791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 </a:t>
            </a: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993F0F9A-8A4F-43B8-AD56-F1AE42E59888}"/>
              </a:ext>
            </a:extLst>
          </p:cNvPr>
          <p:cNvSpPr txBox="1"/>
          <p:nvPr/>
        </p:nvSpPr>
        <p:spPr>
          <a:xfrm>
            <a:off x="7524753" y="6524628"/>
            <a:ext cx="1511302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</a:rPr>
              <a:t>Continúa…</a:t>
            </a:r>
            <a:endParaRPr lang="es-ES" sz="1800" b="0" i="0" u="none" strike="noStrike" kern="1200" cap="none" spc="0" baseline="0">
              <a:solidFill>
                <a:srgbClr val="0070C0"/>
              </a:solidFill>
              <a:uFillTx/>
              <a:latin typeface="Times New Roman" pitchFamily="18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9F70CE3-C4EB-4113-8A58-5F7EAF0EE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31809"/>
              </p:ext>
            </p:extLst>
          </p:nvPr>
        </p:nvGraphicFramePr>
        <p:xfrm>
          <a:off x="682178" y="2419429"/>
          <a:ext cx="7779650" cy="42210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95734">
                  <a:extLst>
                    <a:ext uri="{9D8B030D-6E8A-4147-A177-3AD203B41FA5}">
                      <a16:colId xmlns:a16="http://schemas.microsoft.com/office/drawing/2014/main" val="648201117"/>
                    </a:ext>
                  </a:extLst>
                </a:gridCol>
                <a:gridCol w="1645353">
                  <a:extLst>
                    <a:ext uri="{9D8B030D-6E8A-4147-A177-3AD203B41FA5}">
                      <a16:colId xmlns:a16="http://schemas.microsoft.com/office/drawing/2014/main" val="1778165838"/>
                    </a:ext>
                  </a:extLst>
                </a:gridCol>
                <a:gridCol w="1495364">
                  <a:extLst>
                    <a:ext uri="{9D8B030D-6E8A-4147-A177-3AD203B41FA5}">
                      <a16:colId xmlns:a16="http://schemas.microsoft.com/office/drawing/2014/main" val="2492345374"/>
                    </a:ext>
                  </a:extLst>
                </a:gridCol>
                <a:gridCol w="1500859">
                  <a:extLst>
                    <a:ext uri="{9D8B030D-6E8A-4147-A177-3AD203B41FA5}">
                      <a16:colId xmlns:a16="http://schemas.microsoft.com/office/drawing/2014/main" val="3155565137"/>
                    </a:ext>
                  </a:extLst>
                </a:gridCol>
                <a:gridCol w="1242340">
                  <a:extLst>
                    <a:ext uri="{9D8B030D-6E8A-4147-A177-3AD203B41FA5}">
                      <a16:colId xmlns:a16="http://schemas.microsoft.com/office/drawing/2014/main" val="2389960225"/>
                    </a:ext>
                  </a:extLst>
                </a:gridCol>
              </a:tblGrid>
              <a:tr h="518163">
                <a:tc rowSpan="3">
                  <a:txBody>
                    <a:bodyPr/>
                    <a:lstStyle/>
                    <a:p>
                      <a:pPr lvl="0" algn="l" rtl="0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CONCEPTO</a:t>
                      </a:r>
                    </a:p>
                  </a:txBody>
                  <a:tcPr marL="113815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2000" b="1" i="0" u="none" strike="noStrike" kern="1200" cap="none" spc="0" baseline="0">
                          <a:solidFill>
                            <a:srgbClr val="FFFFFF"/>
                          </a:solidFill>
                          <a:uFillTx/>
                          <a:latin typeface="Palatino Linotype" pitchFamily="18"/>
                        </a:rPr>
                        <a:t>Inversión En Reuniones Sociales     </a:t>
                      </a:r>
                    </a:p>
                    <a:p>
                      <a:pPr lvl="0" algn="ctr" rtl="0" fontAlgn="ctr"/>
                      <a:endParaRPr lang="es-CO" sz="1400" b="1" i="0" u="none" strike="noStrike">
                        <a:solidFill>
                          <a:srgbClr val="FFFFFF"/>
                        </a:solidFill>
                        <a:latin typeface="Palatino Linotype" pitchFamily="18"/>
                      </a:endParaRP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Beneficiarios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41976"/>
                  </a:ext>
                </a:extLst>
              </a:tr>
              <a:tr h="2845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Años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Año </a:t>
                      </a:r>
                    </a:p>
                  </a:txBody>
                  <a:tcPr marL="0" marR="0" marT="0" marB="0" anchor="ctr"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TOTAL</a:t>
                      </a:r>
                    </a:p>
                  </a:txBody>
                  <a:tcPr marL="0" marR="0" marT="0" marB="0" anchor="ctr">
                    <a:lnR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443263"/>
                  </a:ext>
                </a:extLst>
              </a:tr>
              <a:tr h="2750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2012 al 2020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35708"/>
                  </a:ext>
                </a:extLst>
              </a:tr>
              <a:tr h="208656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Cambria" pitchFamily="18"/>
                        </a:rPr>
                        <a:t>                      </a:t>
                      </a: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VIENEN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$ 83,668,537 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$ 83,668,537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3,163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43515"/>
                  </a:ext>
                </a:extLst>
              </a:tr>
              <a:tr h="322472">
                <a:tc>
                  <a:txBody>
                    <a:bodyPr/>
                    <a:lstStyle/>
                    <a:p>
                      <a:pPr lvl="0" algn="just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TIERRA CALIENTE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$ 18,907,200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$ 18,907,200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 539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5222"/>
                  </a:ext>
                </a:extLst>
              </a:tr>
              <a:tr h="31298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CARMEN DE APICALÁ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$5,252,413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$5.252.413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 207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33470"/>
                  </a:ext>
                </a:extLst>
              </a:tr>
              <a:tr h="62597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COMPRA DE MATERIALES Y TRANSPORTE. ENTREGA REGALOS NAVIDEÑOS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$ 2,531,614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$ 2,531,614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  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811976"/>
                  </a:ext>
                </a:extLst>
              </a:tr>
              <a:tr h="31298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SERVICIO CONSULTA MÉDICA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$ 8,960,909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$ 8,960,909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1,206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03715"/>
                  </a:ext>
                </a:extLst>
              </a:tr>
              <a:tr h="76824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DETALLES ASOCIADOS Y JORNADA DE INTEGRACIÓN PARA BIENESTAR ASOCIADOS Y   06-10-2016 - 21-03-2018 /14-07-2018.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$ 28,086,339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$ 28,086,339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3,745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98892"/>
                  </a:ext>
                </a:extLst>
              </a:tr>
              <a:tr h="31298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ACTIVIDADES ESTILO DE VIDA SALUDABLE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$ 3,400,000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$ 3,400,000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8,639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75331"/>
                  </a:ext>
                </a:extLst>
              </a:tr>
              <a:tr h="213356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SUBTOTAL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$ 150,807,012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$ 0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$ 150,807,012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 17,499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922642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635A613-E2F7-404C-9653-1113B7AE2D97}"/>
              </a:ext>
            </a:extLst>
          </p:cNvPr>
          <p:cNvSpPr/>
          <p:nvPr/>
        </p:nvSpPr>
        <p:spPr>
          <a:xfrm>
            <a:off x="961098" y="765179"/>
            <a:ext cx="8182901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0" cap="none" spc="0" baseline="0" dirty="0">
                <a:solidFill>
                  <a:srgbClr val="2F5897"/>
                </a:solidFill>
                <a:uFillTx/>
                <a:latin typeface="Palatino Linotype"/>
              </a:rPr>
              <a:t> 3. ACTIVIDADES DE INTEGRACIÓN Y RECREACIÓN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0" cap="none" spc="0" baseline="0" dirty="0">
                <a:solidFill>
                  <a:srgbClr val="2F5897"/>
                </a:solidFill>
                <a:uFillTx/>
                <a:latin typeface="Palatino Linotype"/>
              </a:rPr>
              <a:t>FONDO DE BIENESTAR  SOCIAL – ACUMULADOS AÑOS 2012 AL 2021.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2BF27F7D-9790-4F7C-8F8A-FD6079BDDE13}"/>
              </a:ext>
            </a:extLst>
          </p:cNvPr>
          <p:cNvSpPr txBox="1"/>
          <p:nvPr/>
        </p:nvSpPr>
        <p:spPr>
          <a:xfrm>
            <a:off x="806445" y="217490"/>
            <a:ext cx="8229600" cy="5476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effectLst>
                  <a:outerShdw dist="38103" dir="5400000">
                    <a:srgbClr val="000000"/>
                  </a:outerShdw>
                </a:effectLst>
                <a:uFillTx/>
                <a:latin typeface="Palatino Linotype"/>
              </a:rPr>
              <a:t> INFORME COMITÉ DE SOLIDARIDAD 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AF82F00C-FDC7-4287-AD58-B24682F60E7E}"/>
              </a:ext>
            </a:extLst>
          </p:cNvPr>
          <p:cNvSpPr/>
          <p:nvPr/>
        </p:nvSpPr>
        <p:spPr>
          <a:xfrm>
            <a:off x="646901" y="873069"/>
            <a:ext cx="884879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 dirty="0">
                <a:solidFill>
                  <a:srgbClr val="2F5897"/>
                </a:solidFill>
                <a:uFillTx/>
                <a:latin typeface="Palatino Linotype"/>
              </a:rPr>
              <a:t> 3. ACTIVIDADES DE INTEGRACIÓN Y RECREACIÓN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 dirty="0">
                <a:solidFill>
                  <a:srgbClr val="2F5897"/>
                </a:solidFill>
                <a:uFillTx/>
                <a:latin typeface="Palatino Linotype"/>
              </a:rPr>
              <a:t>FONDO DE BIENESTAR  SOCIAL – </a:t>
            </a:r>
            <a:r>
              <a:rPr lang="es-CO" sz="1800" b="1" i="0" u="none" strike="noStrike" kern="0" cap="none" spc="0" baseline="0" dirty="0">
                <a:solidFill>
                  <a:srgbClr val="2F5897"/>
                </a:solidFill>
                <a:uFillTx/>
                <a:latin typeface="Palatino Linotype"/>
              </a:rPr>
              <a:t>ACUMULADOS  AÑOS</a:t>
            </a:r>
            <a:r>
              <a:rPr lang="es-CO" b="1" kern="0" dirty="0">
                <a:solidFill>
                  <a:srgbClr val="2F5897"/>
                </a:solidFill>
                <a:latin typeface="Palatino Linotype"/>
              </a:rPr>
              <a:t> </a:t>
            </a:r>
            <a:r>
              <a:rPr lang="es-CO" sz="1800" b="1" i="0" u="none" strike="noStrike" kern="0" cap="none" spc="0" baseline="0" dirty="0">
                <a:solidFill>
                  <a:srgbClr val="2F5897"/>
                </a:solidFill>
                <a:uFillTx/>
                <a:latin typeface="Palatino Linotype"/>
              </a:rPr>
              <a:t>2012 AL 2021</a:t>
            </a:r>
            <a:endParaRPr lang="es-CO" sz="1800" b="1" i="0" u="none" strike="noStrike" kern="1200" cap="none" spc="0" baseline="0" dirty="0">
              <a:solidFill>
                <a:srgbClr val="2F5897"/>
              </a:solidFill>
              <a:uFillTx/>
              <a:latin typeface="Palatino Linotype"/>
            </a:endParaRPr>
          </a:p>
        </p:txBody>
      </p:sp>
      <p:graphicFrame>
        <p:nvGraphicFramePr>
          <p:cNvPr id="4" name="Tabla 10">
            <a:extLst>
              <a:ext uri="{FF2B5EF4-FFF2-40B4-BE49-F238E27FC236}">
                <a16:creationId xmlns:a16="http://schemas.microsoft.com/office/drawing/2014/main" id="{A2504675-2681-4703-8361-E35A31139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96213"/>
              </p:ext>
            </p:extLst>
          </p:nvPr>
        </p:nvGraphicFramePr>
        <p:xfrm>
          <a:off x="806445" y="6041705"/>
          <a:ext cx="7889870" cy="274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52345">
                  <a:extLst>
                    <a:ext uri="{9D8B030D-6E8A-4147-A177-3AD203B41FA5}">
                      <a16:colId xmlns:a16="http://schemas.microsoft.com/office/drawing/2014/main" val="2444895220"/>
                    </a:ext>
                  </a:extLst>
                </a:gridCol>
                <a:gridCol w="1533375">
                  <a:extLst>
                    <a:ext uri="{9D8B030D-6E8A-4147-A177-3AD203B41FA5}">
                      <a16:colId xmlns:a16="http://schemas.microsoft.com/office/drawing/2014/main" val="2503775785"/>
                    </a:ext>
                  </a:extLst>
                </a:gridCol>
                <a:gridCol w="1589647">
                  <a:extLst>
                    <a:ext uri="{9D8B030D-6E8A-4147-A177-3AD203B41FA5}">
                      <a16:colId xmlns:a16="http://schemas.microsoft.com/office/drawing/2014/main" val="2992302100"/>
                    </a:ext>
                  </a:extLst>
                </a:gridCol>
                <a:gridCol w="1519312">
                  <a:extLst>
                    <a:ext uri="{9D8B030D-6E8A-4147-A177-3AD203B41FA5}">
                      <a16:colId xmlns:a16="http://schemas.microsoft.com/office/drawing/2014/main" val="2825483819"/>
                    </a:ext>
                  </a:extLst>
                </a:gridCol>
                <a:gridCol w="1395191">
                  <a:extLst>
                    <a:ext uri="{9D8B030D-6E8A-4147-A177-3AD203B41FA5}">
                      <a16:colId xmlns:a16="http://schemas.microsoft.com/office/drawing/2014/main" val="4039419032"/>
                    </a:ext>
                  </a:extLst>
                </a:gridCol>
              </a:tblGrid>
              <a:tr h="797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SUBTOTAL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$ 183,327,018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endParaRPr lang="es-CO" sz="1800" b="1" i="0" u="none" strike="noStrike" dirty="0">
                        <a:solidFill>
                          <a:srgbClr val="FFFFFF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$ 183,327,018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 26,702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381887"/>
                  </a:ext>
                </a:extLst>
              </a:tr>
            </a:tbl>
          </a:graphicData>
        </a:graphic>
      </p:graphicFrame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7BFB1B37-DBBB-4ED9-B43D-0B66F5E3B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94603"/>
              </p:ext>
            </p:extLst>
          </p:nvPr>
        </p:nvGraphicFramePr>
        <p:xfrm>
          <a:off x="806445" y="2241176"/>
          <a:ext cx="7889879" cy="374375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80481">
                  <a:extLst>
                    <a:ext uri="{9D8B030D-6E8A-4147-A177-3AD203B41FA5}">
                      <a16:colId xmlns:a16="http://schemas.microsoft.com/office/drawing/2014/main" val="2663611804"/>
                    </a:ext>
                  </a:extLst>
                </a:gridCol>
                <a:gridCol w="1497558">
                  <a:extLst>
                    <a:ext uri="{9D8B030D-6E8A-4147-A177-3AD203B41FA5}">
                      <a16:colId xmlns:a16="http://schemas.microsoft.com/office/drawing/2014/main" val="3953139338"/>
                    </a:ext>
                  </a:extLst>
                </a:gridCol>
                <a:gridCol w="1597337">
                  <a:extLst>
                    <a:ext uri="{9D8B030D-6E8A-4147-A177-3AD203B41FA5}">
                      <a16:colId xmlns:a16="http://schemas.microsoft.com/office/drawing/2014/main" val="548169400"/>
                    </a:ext>
                  </a:extLst>
                </a:gridCol>
                <a:gridCol w="1501298">
                  <a:extLst>
                    <a:ext uri="{9D8B030D-6E8A-4147-A177-3AD203B41FA5}">
                      <a16:colId xmlns:a16="http://schemas.microsoft.com/office/drawing/2014/main" val="3798985007"/>
                    </a:ext>
                  </a:extLst>
                </a:gridCol>
                <a:gridCol w="1413205">
                  <a:extLst>
                    <a:ext uri="{9D8B030D-6E8A-4147-A177-3AD203B41FA5}">
                      <a16:colId xmlns:a16="http://schemas.microsoft.com/office/drawing/2014/main" val="3444251133"/>
                    </a:ext>
                  </a:extLst>
                </a:gridCol>
              </a:tblGrid>
              <a:tr h="305939">
                <a:tc rowSpan="4">
                  <a:txBody>
                    <a:bodyPr/>
                    <a:lstStyle/>
                    <a:p>
                      <a:pPr lvl="0" algn="l" rtl="0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Palatino Linotype" pitchFamily="18"/>
                          <a:cs typeface="Arial" pitchFamily="34"/>
                        </a:rPr>
                        <a:t>CONCEPTO</a:t>
                      </a:r>
                    </a:p>
                  </a:txBody>
                  <a:tcPr marL="11430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l" rtl="0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latin typeface="Palatino Linotype" pitchFamily="18"/>
                          <a:cs typeface="Arial" pitchFamily="34"/>
                        </a:rPr>
                        <a:t>  Inversión En Reuniones Sociales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lvl="0"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Palatino Linotype" pitchFamily="18"/>
                          <a:cs typeface="Arial" pitchFamily="34"/>
                        </a:rPr>
                        <a:t>Beneficiarios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66795"/>
                  </a:ext>
                </a:extLst>
              </a:tr>
              <a:tr h="3168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 fontAlgn="ctr"/>
                      <a:endParaRPr lang="es-CO" sz="1400" b="1" i="0" u="none" strike="noStrike">
                        <a:solidFill>
                          <a:srgbClr val="FFFFFF"/>
                        </a:solidFill>
                        <a:latin typeface="Palatino Linotype" pitchFamily="18"/>
                        <a:cs typeface="Arial" pitchFamily="34"/>
                      </a:endParaRP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79175"/>
                  </a:ext>
                </a:extLst>
              </a:tr>
              <a:tr h="3168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  <a:cs typeface="Arial" pitchFamily="34"/>
                        </a:rPr>
                        <a:t>Años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  <a:cs typeface="Arial" pitchFamily="34"/>
                        </a:rPr>
                        <a:t>Año </a:t>
                      </a:r>
                    </a:p>
                  </a:txBody>
                  <a:tcPr marL="0" marR="0" marT="0" marB="0" anchor="ctr"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  <a:cs typeface="Arial" pitchFamily="34"/>
                        </a:rPr>
                        <a:t>TOTAL</a:t>
                      </a:r>
                    </a:p>
                  </a:txBody>
                  <a:tcPr marL="0" marR="0" marT="0" marB="0" anchor="ctr">
                    <a:lnR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18832"/>
                  </a:ext>
                </a:extLst>
              </a:tr>
              <a:tr h="5244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  <a:cs typeface="Arial" pitchFamily="34"/>
                        </a:rPr>
                        <a:t>2012 Al 2020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  <a:cs typeface="Arial" pitchFamily="34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120002"/>
                  </a:ext>
                </a:extLst>
              </a:tr>
              <a:tr h="24037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VIENEN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$ 150,807,012 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$ 150,807,012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     17,499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6124"/>
                  </a:ext>
                </a:extLst>
              </a:tr>
              <a:tr h="480754">
                <a:tc>
                  <a:txBody>
                    <a:bodyPr/>
                    <a:lstStyle/>
                    <a:p>
                      <a:pPr lvl="0"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CELEBRACIÓN DIA DE LA FAMILIA</a:t>
                      </a:r>
                    </a:p>
                    <a:p>
                      <a:pPr lvl="0"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Ibagué 13-06-2018</a:t>
                      </a:r>
                    </a:p>
                    <a:p>
                      <a:pPr lvl="0"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Purificación 14-06-2018</a:t>
                      </a:r>
                    </a:p>
                    <a:p>
                      <a:pPr lvl="0"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Saldaña 15-06-2018</a:t>
                      </a:r>
                    </a:p>
                    <a:p>
                      <a:pPr lvl="0"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Mariquita 25-06-2018</a:t>
                      </a:r>
                    </a:p>
                    <a:p>
                      <a:pPr lvl="0" algn="just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El Espinal 13-07-2020</a:t>
                      </a:r>
                    </a:p>
                  </a:txBody>
                  <a:tcPr marL="0" marR="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$ 4,973,859</a:t>
                      </a:r>
                    </a:p>
                  </a:txBody>
                  <a:tcPr marL="0" marR="0" marT="0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$ 4,973,859 </a:t>
                      </a:r>
                    </a:p>
                  </a:txBody>
                  <a:tcPr marL="0" marR="0" marT="0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449</a:t>
                      </a:r>
                    </a:p>
                  </a:txBody>
                  <a:tcPr marL="0" marR="0" marT="0" marB="0" anchor="b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64673"/>
                  </a:ext>
                </a:extLst>
              </a:tr>
              <a:tr h="568171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COMPRA Y ENTREGA DETALLE NAVIDEÑOS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$ 26,246,147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s-CO" sz="1400" b="0" i="0" u="none" strike="noStrike" dirty="0">
                        <a:latin typeface="Arial" pitchFamily="34"/>
                        <a:cs typeface="Arial" pitchFamily="34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$ 26,246,147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       8,602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96418"/>
                  </a:ext>
                </a:extLst>
              </a:tr>
              <a:tr h="404274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VALLE DE SAN JUAN 01-06-2019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$ 1,300,000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$ 1,300,000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152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84102"/>
                  </a:ext>
                </a:extLst>
              </a:tr>
            </a:tbl>
          </a:graphicData>
        </a:graphic>
      </p:graphicFrame>
      <p:sp>
        <p:nvSpPr>
          <p:cNvPr id="6" name="1 Rectángulo">
            <a:extLst>
              <a:ext uri="{FF2B5EF4-FFF2-40B4-BE49-F238E27FC236}">
                <a16:creationId xmlns:a16="http://schemas.microsoft.com/office/drawing/2014/main" id="{0E914423-CD9F-4D48-B2FC-F56861170C91}"/>
              </a:ext>
            </a:extLst>
          </p:cNvPr>
          <p:cNvSpPr/>
          <p:nvPr/>
        </p:nvSpPr>
        <p:spPr>
          <a:xfrm>
            <a:off x="0" y="1471735"/>
            <a:ext cx="9144000" cy="769440"/>
          </a:xfrm>
          <a:prstGeom prst="rect">
            <a:avLst/>
          </a:prstGeom>
          <a:solidFill>
            <a:srgbClr val="C7E68F"/>
          </a:solidFill>
          <a:ln w="9528" cap="flat">
            <a:solidFill>
              <a:srgbClr val="92D05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200" b="1" i="0" u="none" strike="noStrike" kern="1200" cap="none" spc="0" baseline="0" dirty="0">
                <a:solidFill>
                  <a:srgbClr val="262626"/>
                </a:solidFill>
                <a:uFillTx/>
                <a:latin typeface="Calibri" pitchFamily="34"/>
                <a:cs typeface="Calibri" pitchFamily="34"/>
              </a:rPr>
              <a:t>3.2 INVERSIÓN FONDO DE BIENESTAR SOCIAL ACUMULADOS AÑOS 2012 AL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>
            <a:extLst>
              <a:ext uri="{FF2B5EF4-FFF2-40B4-BE49-F238E27FC236}">
                <a16:creationId xmlns:a16="http://schemas.microsoft.com/office/drawing/2014/main" id="{D60954EF-3EFE-4C7C-A031-F3FFEC773847}"/>
              </a:ext>
            </a:extLst>
          </p:cNvPr>
          <p:cNvSpPr/>
          <p:nvPr/>
        </p:nvSpPr>
        <p:spPr>
          <a:xfrm>
            <a:off x="900117" y="725484"/>
            <a:ext cx="8459791" cy="15700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  <p:sp>
        <p:nvSpPr>
          <p:cNvPr id="3" name="4 Título">
            <a:extLst>
              <a:ext uri="{FF2B5EF4-FFF2-40B4-BE49-F238E27FC236}">
                <a16:creationId xmlns:a16="http://schemas.microsoft.com/office/drawing/2014/main" id="{A1871C41-48E9-490F-9B12-20FCC7C9DEFD}"/>
              </a:ext>
            </a:extLst>
          </p:cNvPr>
          <p:cNvSpPr txBox="1"/>
          <p:nvPr/>
        </p:nvSpPr>
        <p:spPr>
          <a:xfrm>
            <a:off x="539752" y="58494"/>
            <a:ext cx="8229600" cy="5476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effectLst>
                  <a:outerShdw dist="38103" dir="5400000">
                    <a:srgbClr val="000000"/>
                  </a:outerShdw>
                </a:effectLst>
                <a:uFillTx/>
                <a:latin typeface="Palatino Linotype"/>
              </a:rPr>
              <a:t> INFORME COMITÉ DE SOLIDARIDAD  </a:t>
            </a: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4085E5D6-886A-4B74-AD5C-F1119A2FF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99077"/>
              </p:ext>
            </p:extLst>
          </p:nvPr>
        </p:nvGraphicFramePr>
        <p:xfrm>
          <a:off x="539751" y="2509378"/>
          <a:ext cx="7928999" cy="26673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32127">
                  <a:extLst>
                    <a:ext uri="{9D8B030D-6E8A-4147-A177-3AD203B41FA5}">
                      <a16:colId xmlns:a16="http://schemas.microsoft.com/office/drawing/2014/main" val="1025033321"/>
                    </a:ext>
                  </a:extLst>
                </a:gridCol>
                <a:gridCol w="1676939">
                  <a:extLst>
                    <a:ext uri="{9D8B030D-6E8A-4147-A177-3AD203B41FA5}">
                      <a16:colId xmlns:a16="http://schemas.microsoft.com/office/drawing/2014/main" val="356556758"/>
                    </a:ext>
                  </a:extLst>
                </a:gridCol>
                <a:gridCol w="1450125">
                  <a:extLst>
                    <a:ext uri="{9D8B030D-6E8A-4147-A177-3AD203B41FA5}">
                      <a16:colId xmlns:a16="http://schemas.microsoft.com/office/drawing/2014/main" val="4241640371"/>
                    </a:ext>
                  </a:extLst>
                </a:gridCol>
                <a:gridCol w="1603618">
                  <a:extLst>
                    <a:ext uri="{9D8B030D-6E8A-4147-A177-3AD203B41FA5}">
                      <a16:colId xmlns:a16="http://schemas.microsoft.com/office/drawing/2014/main" val="2869210686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val="1459845520"/>
                    </a:ext>
                  </a:extLst>
                </a:gridCol>
              </a:tblGrid>
              <a:tr h="567805">
                <a:tc rowSpan="3">
                  <a:txBody>
                    <a:bodyPr/>
                    <a:lstStyle/>
                    <a:p>
                      <a:pPr lvl="0" algn="l" rtl="0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CONCEPTO</a:t>
                      </a:r>
                    </a:p>
                  </a:txBody>
                  <a:tcPr marL="113815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97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2000" b="1" i="0" u="none" strike="noStrike" kern="1200" cap="none" spc="0" baseline="0">
                          <a:solidFill>
                            <a:srgbClr val="FFFFFF"/>
                          </a:solidFill>
                          <a:uFillTx/>
                          <a:latin typeface="Palatino Linotype" pitchFamily="18"/>
                        </a:rPr>
                        <a:t>Inversión En Reuniones Sociales     </a:t>
                      </a:r>
                    </a:p>
                    <a:p>
                      <a:pPr lvl="0" algn="ctr" rtl="0" fontAlgn="ctr"/>
                      <a:endParaRPr lang="es-CO" sz="1400" b="1" i="0" u="none" strike="noStrike">
                        <a:solidFill>
                          <a:srgbClr val="FFFFFF"/>
                        </a:solidFill>
                        <a:latin typeface="Palatino Linotype" pitchFamily="18"/>
                      </a:endParaRP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Beneficiarios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47007"/>
                  </a:ext>
                </a:extLst>
              </a:tr>
              <a:tr h="3117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Años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Año 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TOTAL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00073"/>
                  </a:ext>
                </a:extLst>
              </a:tr>
              <a:tr h="3014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2012 al 2020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Palatino Linotype" pitchFamily="18"/>
                        </a:rPr>
                        <a:t>2021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99862"/>
                  </a:ext>
                </a:extLst>
              </a:tr>
              <a:tr h="233801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Cambria" pitchFamily="18"/>
                        </a:rPr>
                        <a:t>                      </a:t>
                      </a: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VIENEN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$183,327,018  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$ 183,327,018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28,262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98962"/>
                  </a:ext>
                </a:extLst>
              </a:tr>
              <a:tr h="835003">
                <a:tc>
                  <a:txBody>
                    <a:bodyPr/>
                    <a:lstStyle/>
                    <a:p>
                      <a:pPr lvl="0" algn="just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INTEGRACIÓN CAJA DE COMPENSACIÓN COMFENALCO  06-07-2019  12-07-2019, 15-10-2020 Y 22-10-2020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>
                          <a:latin typeface="Arial" pitchFamily="34"/>
                          <a:cs typeface="Arial" pitchFamily="34"/>
                        </a:rPr>
                        <a:t>$5,179,500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400" b="0" i="0" u="none" strike="noStrike" dirty="0">
                          <a:latin typeface="Arial" pitchFamily="34"/>
                          <a:cs typeface="Arial" pitchFamily="34"/>
                        </a:rPr>
                        <a:t> 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$5,179,500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    299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04363"/>
                  </a:ext>
                </a:extLst>
              </a:tr>
              <a:tr h="417502">
                <a:tc>
                  <a:txBody>
                    <a:bodyPr/>
                    <a:lstStyle/>
                    <a:p>
                      <a:pPr lvl="0" algn="just" rtl="0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s-CO" sz="1400" b="0" i="0" u="none" strike="noStrike">
                        <a:latin typeface="Arial" pitchFamily="34"/>
                        <a:cs typeface="Arial" pitchFamily="34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endParaRPr lang="es-CO" sz="1400" b="0" i="0" u="none" strike="noStrike" dirty="0">
                        <a:latin typeface="Arial" pitchFamily="34"/>
                        <a:cs typeface="Arial" pitchFamily="34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AE559CAA-7D99-4D0B-898B-065CDBC2F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1278"/>
              </p:ext>
            </p:extLst>
          </p:nvPr>
        </p:nvGraphicFramePr>
        <p:xfrm>
          <a:off x="539751" y="5351518"/>
          <a:ext cx="7928999" cy="30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22095">
                  <a:extLst>
                    <a:ext uri="{9D8B030D-6E8A-4147-A177-3AD203B41FA5}">
                      <a16:colId xmlns:a16="http://schemas.microsoft.com/office/drawing/2014/main" val="700429159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4260771538"/>
                    </a:ext>
                  </a:extLst>
                </a:gridCol>
                <a:gridCol w="1491176">
                  <a:extLst>
                    <a:ext uri="{9D8B030D-6E8A-4147-A177-3AD203B41FA5}">
                      <a16:colId xmlns:a16="http://schemas.microsoft.com/office/drawing/2014/main" val="1620982553"/>
                    </a:ext>
                  </a:extLst>
                </a:gridCol>
                <a:gridCol w="1589649">
                  <a:extLst>
                    <a:ext uri="{9D8B030D-6E8A-4147-A177-3AD203B41FA5}">
                      <a16:colId xmlns:a16="http://schemas.microsoft.com/office/drawing/2014/main" val="2094566879"/>
                    </a:ext>
                  </a:extLst>
                </a:gridCol>
                <a:gridCol w="1237956">
                  <a:extLst>
                    <a:ext uri="{9D8B030D-6E8A-4147-A177-3AD203B41FA5}">
                      <a16:colId xmlns:a16="http://schemas.microsoft.com/office/drawing/2014/main" val="3703162033"/>
                    </a:ext>
                  </a:extLst>
                </a:gridCol>
              </a:tblGrid>
              <a:tr h="302091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Palatino Linotype" pitchFamily="18"/>
                        </a:rPr>
                        <a:t>TOTAL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$ 188.506.518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$188,506,518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Arial" pitchFamily="34"/>
                          <a:cs typeface="Arial" pitchFamily="34"/>
                        </a:rPr>
                        <a:t>28,561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05376"/>
                  </a:ext>
                </a:extLst>
              </a:tr>
            </a:tbl>
          </a:graphicData>
        </a:graphic>
      </p:graphicFrame>
      <p:sp>
        <p:nvSpPr>
          <p:cNvPr id="6" name="Rectángulo 6">
            <a:extLst>
              <a:ext uri="{FF2B5EF4-FFF2-40B4-BE49-F238E27FC236}">
                <a16:creationId xmlns:a16="http://schemas.microsoft.com/office/drawing/2014/main" id="{C5350699-821A-4508-9F6C-AD98211EFF7C}"/>
              </a:ext>
            </a:extLst>
          </p:cNvPr>
          <p:cNvSpPr/>
          <p:nvPr/>
        </p:nvSpPr>
        <p:spPr>
          <a:xfrm>
            <a:off x="900117" y="591507"/>
            <a:ext cx="8182901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0" cap="none" spc="0" baseline="0" dirty="0">
                <a:solidFill>
                  <a:srgbClr val="2F5897"/>
                </a:solidFill>
                <a:uFillTx/>
                <a:latin typeface="Palatino Linotype"/>
              </a:rPr>
              <a:t> 3. ACTIVIDADES DE INTEGRACIÓN Y RECREACIÓN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0" cap="none" spc="0" baseline="0" dirty="0">
                <a:solidFill>
                  <a:srgbClr val="2F5897"/>
                </a:solidFill>
                <a:uFillTx/>
                <a:latin typeface="Palatino Linotype"/>
              </a:rPr>
              <a:t>FONDO DE BIENESTAR  SOCIAL – ACUMULADOS AÑOS 2012 AL 2021.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9B633326-6483-4213-9911-192B2E549922}"/>
              </a:ext>
            </a:extLst>
          </p:cNvPr>
          <p:cNvSpPr/>
          <p:nvPr/>
        </p:nvSpPr>
        <p:spPr>
          <a:xfrm>
            <a:off x="0" y="1411513"/>
            <a:ext cx="9144000" cy="830997"/>
          </a:xfrm>
          <a:prstGeom prst="rect">
            <a:avLst/>
          </a:prstGeom>
          <a:solidFill>
            <a:srgbClr val="C7E68F"/>
          </a:solidFill>
          <a:ln w="9528" cap="flat">
            <a:solidFill>
              <a:srgbClr val="92D05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262626"/>
                </a:solidFill>
                <a:uFillTx/>
                <a:latin typeface="Calibri" pitchFamily="34"/>
                <a:cs typeface="Calibri" pitchFamily="34"/>
              </a:rPr>
              <a:t>3.2 INVERSIÓN FONDO DE BIENESTAR SOCIAL ACUMULADOS AÑOS 2012 AL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0080" y="116632"/>
            <a:ext cx="77724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ES_tradnl" sz="3200" b="1" dirty="0">
                <a:solidFill>
                  <a:srgbClr val="008080"/>
                </a:solidFill>
              </a:rPr>
              <a:t>3.3. RESUMEN ACTIVIDADES BIENESTAR  SOCIAL</a:t>
            </a:r>
          </a:p>
        </p:txBody>
      </p:sp>
      <p:sp>
        <p:nvSpPr>
          <p:cNvPr id="5" name="14 Rectángulo"/>
          <p:cNvSpPr>
            <a:spLocks noChangeArrowheads="1"/>
          </p:cNvSpPr>
          <p:nvPr/>
        </p:nvSpPr>
        <p:spPr bwMode="auto">
          <a:xfrm>
            <a:off x="971600" y="1095127"/>
            <a:ext cx="7799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s-CO" altLang="es-ES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</a:rPr>
              <a:t>    </a:t>
            </a:r>
            <a:r>
              <a:rPr lang="es-CO" altLang="es-ES_tradnl" b="1" dirty="0">
                <a:solidFill>
                  <a:srgbClr val="008080"/>
                </a:solidFill>
              </a:rPr>
              <a:t> Año 2021 y Consolidado</a:t>
            </a:r>
            <a:endParaRPr lang="es-CO" altLang="es-ES_tradnl" dirty="0">
              <a:solidFill>
                <a:srgbClr val="00808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3968524"/>
            <a:ext cx="373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70C0"/>
                </a:solidFill>
              </a:rPr>
              <a:t>TOTAL INVERSIÓN</a:t>
            </a:r>
          </a:p>
          <a:p>
            <a:endParaRPr lang="es-CO" sz="2000" b="1" dirty="0">
              <a:solidFill>
                <a:srgbClr val="0070C0"/>
              </a:solidFill>
            </a:endParaRPr>
          </a:p>
          <a:p>
            <a:r>
              <a:rPr lang="es-CO" sz="2000" b="1" dirty="0">
                <a:solidFill>
                  <a:srgbClr val="00B050"/>
                </a:solidFill>
              </a:rPr>
              <a:t>AÑO 2021:   	      $5.868.000</a:t>
            </a:r>
          </a:p>
          <a:p>
            <a:endParaRPr lang="es-CO" sz="2000" b="1" dirty="0">
              <a:solidFill>
                <a:srgbClr val="00B050"/>
              </a:solidFill>
            </a:endParaRPr>
          </a:p>
          <a:p>
            <a:endParaRPr lang="es-CO" sz="2000" b="1" dirty="0">
              <a:solidFill>
                <a:srgbClr val="00B050"/>
              </a:solidFill>
            </a:endParaRPr>
          </a:p>
          <a:p>
            <a:r>
              <a:rPr lang="es-CO" sz="2000" b="1" dirty="0">
                <a:solidFill>
                  <a:srgbClr val="00B050"/>
                </a:solidFill>
              </a:rPr>
              <a:t>BENEFICIARIOS:     301 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91683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accent6">
                    <a:lumMod val="50000"/>
                  </a:schemeClr>
                </a:solidFill>
              </a:rPr>
              <a:t>ACTIVIDADES DE BIENESTAR SOCIAL</a:t>
            </a:r>
            <a:endParaRPr lang="es-E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8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55" y="2132856"/>
            <a:ext cx="4263901" cy="394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0ED4DB1E-7C0A-40E3-8F90-1CC716450BBB}"/>
              </a:ext>
            </a:extLst>
          </p:cNvPr>
          <p:cNvSpPr/>
          <p:nvPr/>
        </p:nvSpPr>
        <p:spPr>
          <a:xfrm>
            <a:off x="107954" y="1341433"/>
            <a:ext cx="8928101" cy="461964"/>
          </a:xfrm>
          <a:prstGeom prst="rect">
            <a:avLst/>
          </a:prstGeom>
          <a:solidFill>
            <a:srgbClr val="C7E68F"/>
          </a:solidFill>
          <a:ln w="9528" cap="flat">
            <a:solidFill>
              <a:srgbClr val="92D05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262626"/>
                </a:solidFill>
                <a:uFillTx/>
                <a:latin typeface="Calibri" pitchFamily="34"/>
                <a:cs typeface="Calibri" pitchFamily="34"/>
              </a:rPr>
              <a:t>3.4 RESUMEN EJECUCIÓN FONDO DE SOLIDARIDAD</a:t>
            </a:r>
            <a:endParaRPr lang="es-CO" sz="2400" b="0" i="0" u="none" strike="noStrike" kern="1200" cap="none" spc="0" baseline="0" dirty="0">
              <a:solidFill>
                <a:srgbClr val="262626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3E2EECBA-6475-4500-883E-D481CE922351}"/>
              </a:ext>
            </a:extLst>
          </p:cNvPr>
          <p:cNvSpPr/>
          <p:nvPr/>
        </p:nvSpPr>
        <p:spPr>
          <a:xfrm>
            <a:off x="900117" y="725484"/>
            <a:ext cx="8459791" cy="15700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  <p:sp>
        <p:nvSpPr>
          <p:cNvPr id="4" name="4 Título">
            <a:extLst>
              <a:ext uri="{FF2B5EF4-FFF2-40B4-BE49-F238E27FC236}">
                <a16:creationId xmlns:a16="http://schemas.microsoft.com/office/drawing/2014/main" id="{00D41BB1-36C7-4214-BBC1-68E194761CC7}"/>
              </a:ext>
            </a:extLst>
          </p:cNvPr>
          <p:cNvSpPr txBox="1"/>
          <p:nvPr/>
        </p:nvSpPr>
        <p:spPr>
          <a:xfrm>
            <a:off x="539752" y="649288"/>
            <a:ext cx="8229600" cy="5476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effectLst>
                  <a:outerShdw dist="38103" dir="5400000">
                    <a:srgbClr val="000000"/>
                  </a:outerShdw>
                </a:effectLst>
                <a:uFillTx/>
                <a:latin typeface="Palatino Linotype"/>
              </a:rPr>
              <a:t> INFORME COMITÉ DE SOLIDARIDAD  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3A7DF7F-1217-4EDB-95F3-92CF1D69D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60151"/>
              </p:ext>
            </p:extLst>
          </p:nvPr>
        </p:nvGraphicFramePr>
        <p:xfrm>
          <a:off x="494032" y="1770589"/>
          <a:ext cx="8275318" cy="510432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13021">
                  <a:extLst>
                    <a:ext uri="{9D8B030D-6E8A-4147-A177-3AD203B41FA5}">
                      <a16:colId xmlns:a16="http://schemas.microsoft.com/office/drawing/2014/main" val="561242429"/>
                    </a:ext>
                  </a:extLst>
                </a:gridCol>
                <a:gridCol w="1822353">
                  <a:extLst>
                    <a:ext uri="{9D8B030D-6E8A-4147-A177-3AD203B41FA5}">
                      <a16:colId xmlns:a16="http://schemas.microsoft.com/office/drawing/2014/main" val="2089832283"/>
                    </a:ext>
                  </a:extLst>
                </a:gridCol>
                <a:gridCol w="2528151">
                  <a:extLst>
                    <a:ext uri="{9D8B030D-6E8A-4147-A177-3AD203B41FA5}">
                      <a16:colId xmlns:a16="http://schemas.microsoft.com/office/drawing/2014/main" val="2125825823"/>
                    </a:ext>
                  </a:extLst>
                </a:gridCol>
                <a:gridCol w="1711793">
                  <a:extLst>
                    <a:ext uri="{9D8B030D-6E8A-4147-A177-3AD203B41FA5}">
                      <a16:colId xmlns:a16="http://schemas.microsoft.com/office/drawing/2014/main" val="3328524082"/>
                    </a:ext>
                  </a:extLst>
                </a:gridCol>
              </a:tblGrid>
              <a:tr h="267205">
                <a:tc rowSpan="2">
                  <a:txBody>
                    <a:bodyPr/>
                    <a:lstStyle/>
                    <a:p>
                      <a:pPr lvl="0" algn="l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APLICACIÓN DE RECURSOS POR AÑO 2011 - 2021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63775"/>
                  </a:ext>
                </a:extLst>
              </a:tr>
              <a:tr h="5344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AÑOS 2011 AL 2020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AÑO 2021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TOTAL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119779"/>
                  </a:ext>
                </a:extLst>
              </a:tr>
              <a:tr h="48200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TOTAL RECURSOS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$ 117,892,733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$ 11,898,754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$ 129,791,487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45982"/>
                  </a:ext>
                </a:extLst>
              </a:tr>
              <a:tr h="3856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              46,010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74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46,084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467392"/>
                  </a:ext>
                </a:extLst>
              </a:tr>
              <a:tr h="249612">
                <a:tc gridSpan="4">
                  <a:txBody>
                    <a:bodyPr/>
                    <a:lstStyle/>
                    <a:p>
                      <a:pPr lvl="0" algn="l" rtl="0" fontAlgn="t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Principales Necesidades Atendidas:</a:t>
                      </a:r>
                    </a:p>
                    <a:p>
                      <a:pPr marL="0" marR="0" lvl="0" indent="0" algn="l" defTabSz="914400" rtl="0" fontAlgn="ctr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rial" pitchFamily="34"/>
                          <a:cs typeface="Arial" pitchFamily="34"/>
                        </a:rPr>
                        <a:t>*Gastos hospitalarios y postquirúrgicos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*Auxilios para medicamentos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*Auxilios para adquisición de lentes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*Auxilios de fallecimiento y arreglos fúnebres</a:t>
                      </a:r>
                    </a:p>
                    <a:p>
                      <a:pPr lvl="0" algn="l" rtl="0" fontAlgn="t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Auxilios por incapacidad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*Auxilios desastres naturales.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Se destinan de igual forma recursos para apoyar actividades y eventos de integración de los asociados y sus familiares, entre ellos: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-Integración en municipios fuera de Ibagué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-Integración y detalles día de las madres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-Eventos de graduación diplomados</a:t>
                      </a:r>
                    </a:p>
                    <a:p>
                      <a:pPr marL="0" marR="0" lvl="0" indent="0" algn="l" defTabSz="914400" rtl="0" fontAlgn="t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(*) Incluye niños beneficiados con regalos navideños, adquiridos con el apoyo de Asociados, Funcionarios y  Familiares.</a:t>
                      </a:r>
                    </a:p>
                  </a:txBody>
                  <a:tcPr marL="0" marR="0" marT="0" marB="0">
                    <a:solidFill>
                      <a:srgbClr val="AFDC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044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D08F5658-FDF4-4DC1-826A-C4D870A8EC78}"/>
              </a:ext>
            </a:extLst>
          </p:cNvPr>
          <p:cNvSpPr/>
          <p:nvPr/>
        </p:nvSpPr>
        <p:spPr>
          <a:xfrm>
            <a:off x="349245" y="1484308"/>
            <a:ext cx="8588373" cy="461964"/>
          </a:xfrm>
          <a:prstGeom prst="rect">
            <a:avLst/>
          </a:prstGeom>
          <a:solidFill>
            <a:srgbClr val="C7E68F"/>
          </a:solidFill>
          <a:ln w="9528" cap="flat">
            <a:solidFill>
              <a:srgbClr val="92D05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>
                <a:solidFill>
                  <a:srgbClr val="262626"/>
                </a:solidFill>
                <a:uFillTx/>
                <a:latin typeface="Calibri" pitchFamily="34"/>
                <a:cs typeface="Calibri" pitchFamily="34"/>
              </a:rPr>
              <a:t>4 FONDO VIDA</a:t>
            </a:r>
            <a:endParaRPr lang="es-CO" sz="2400" b="0" i="0" u="none" strike="noStrike" kern="1200" cap="none" spc="0" baseline="0">
              <a:solidFill>
                <a:srgbClr val="262626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" name="2 Rectángulo redondeado">
            <a:extLst>
              <a:ext uri="{FF2B5EF4-FFF2-40B4-BE49-F238E27FC236}">
                <a16:creationId xmlns:a16="http://schemas.microsoft.com/office/drawing/2014/main" id="{D593CC4A-DD5D-431F-9F0A-ACDC1E6ED8B6}"/>
              </a:ext>
            </a:extLst>
          </p:cNvPr>
          <p:cNvSpPr/>
          <p:nvPr/>
        </p:nvSpPr>
        <p:spPr>
          <a:xfrm>
            <a:off x="295278" y="1989140"/>
            <a:ext cx="8709029" cy="8794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6166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9528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0" cap="none" spc="0" baseline="0" dirty="0">
                <a:solidFill>
                  <a:srgbClr val="04617B"/>
                </a:solidFill>
                <a:uFillTx/>
                <a:latin typeface="Constantia"/>
              </a:rPr>
              <a:t>A través del Fondo Vida, se han otorgado un total de Trescientos Sesenta</a:t>
            </a:r>
            <a:r>
              <a:rPr lang="es-ES" sz="2000" b="0" i="0" u="none" strike="noStrike" kern="0" cap="none" spc="0" dirty="0">
                <a:solidFill>
                  <a:srgbClr val="04617B"/>
                </a:solidFill>
                <a:uFillTx/>
                <a:latin typeface="Constantia"/>
              </a:rPr>
              <a:t> </a:t>
            </a:r>
            <a:r>
              <a:rPr lang="es-ES" sz="2000" b="0" i="0" u="none" strike="noStrike" kern="0" cap="none" spc="0" baseline="0" dirty="0">
                <a:solidFill>
                  <a:srgbClr val="04617B"/>
                </a:solidFill>
                <a:uFillTx/>
                <a:latin typeface="Constantia"/>
              </a:rPr>
              <a:t>y Tres (363) Auxilios por un valor total de $94.7 millones distribuidos de la siguiente forma:</a:t>
            </a:r>
          </a:p>
        </p:txBody>
      </p:sp>
      <p:grpSp>
        <p:nvGrpSpPr>
          <p:cNvPr id="4" name="5 Diagrama">
            <a:extLst>
              <a:ext uri="{FF2B5EF4-FFF2-40B4-BE49-F238E27FC236}">
                <a16:creationId xmlns:a16="http://schemas.microsoft.com/office/drawing/2014/main" id="{F6888EEB-48DE-4F43-A7A9-D635FD9D1F96}"/>
              </a:ext>
            </a:extLst>
          </p:cNvPr>
          <p:cNvGrpSpPr/>
          <p:nvPr/>
        </p:nvGrpSpPr>
        <p:grpSpPr>
          <a:xfrm>
            <a:off x="2673952" y="3324877"/>
            <a:ext cx="3869128" cy="1613522"/>
            <a:chOff x="2673952" y="3324877"/>
            <a:chExt cx="3869128" cy="1613522"/>
          </a:xfrm>
        </p:grpSpPr>
        <p:sp>
          <p:nvSpPr>
            <p:cNvPr id="5" name="Forma libre: forma 9">
              <a:extLst>
                <a:ext uri="{FF2B5EF4-FFF2-40B4-BE49-F238E27FC236}">
                  <a16:creationId xmlns:a16="http://schemas.microsoft.com/office/drawing/2014/main" id="{DBBC0162-35A4-4DE4-B727-F75467EA3E87}"/>
                </a:ext>
              </a:extLst>
            </p:cNvPr>
            <p:cNvSpPr/>
            <p:nvPr/>
          </p:nvSpPr>
          <p:spPr>
            <a:xfrm>
              <a:off x="2673952" y="3324877"/>
              <a:ext cx="1803297" cy="528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1555"/>
                <a:gd name="f7" fmla="val 467810"/>
                <a:gd name="f8" fmla="+- 0 0 -90"/>
                <a:gd name="f9" fmla="*/ f3 1 1791555"/>
                <a:gd name="f10" fmla="*/ f4 1 467810"/>
                <a:gd name="f11" fmla="+- f7 0 f5"/>
                <a:gd name="f12" fmla="+- f6 0 f5"/>
                <a:gd name="f13" fmla="*/ f8 f0 1"/>
                <a:gd name="f14" fmla="*/ f12 1 1791555"/>
                <a:gd name="f15" fmla="*/ f11 1 467810"/>
                <a:gd name="f16" fmla="*/ 0 f12 1"/>
                <a:gd name="f17" fmla="*/ 0 f11 1"/>
                <a:gd name="f18" fmla="*/ 1791555 f12 1"/>
                <a:gd name="f19" fmla="*/ 467810 f11 1"/>
                <a:gd name="f20" fmla="*/ f13 1 f2"/>
                <a:gd name="f21" fmla="*/ f16 1 1791555"/>
                <a:gd name="f22" fmla="*/ f17 1 467810"/>
                <a:gd name="f23" fmla="*/ f18 1 1791555"/>
                <a:gd name="f24" fmla="*/ f19 1 4678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791555" h="4678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ADADA"/>
            </a:solidFill>
            <a:ln w="25402" cap="flat">
              <a:solidFill>
                <a:srgbClr val="DADADA"/>
              </a:solidFill>
              <a:prstDash val="solid"/>
              <a:miter/>
            </a:ln>
          </p:spPr>
          <p:txBody>
            <a:bodyPr vert="horz" wrap="square" lIns="149348" tIns="85340" rIns="149348" bIns="85340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100" b="0" i="0" u="none" strike="noStrike" kern="1200" cap="none" spc="0" baseline="0" dirty="0">
                  <a:solidFill>
                    <a:srgbClr val="000000"/>
                  </a:solidFill>
                  <a:uFillTx/>
                  <a:latin typeface="Constantia"/>
                </a:rPr>
                <a:t>AÑOS 2012 al 2020</a:t>
              </a:r>
            </a:p>
          </p:txBody>
        </p:sp>
        <p:sp>
          <p:nvSpPr>
            <p:cNvPr id="6" name="Forma libre: forma 10">
              <a:extLst>
                <a:ext uri="{FF2B5EF4-FFF2-40B4-BE49-F238E27FC236}">
                  <a16:creationId xmlns:a16="http://schemas.microsoft.com/office/drawing/2014/main" id="{2E57B43A-6AB8-4005-9691-7C4FD158914D}"/>
                </a:ext>
              </a:extLst>
            </p:cNvPr>
            <p:cNvSpPr/>
            <p:nvPr/>
          </p:nvSpPr>
          <p:spPr>
            <a:xfrm>
              <a:off x="2692487" y="3903299"/>
              <a:ext cx="1791556" cy="10351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1555"/>
                <a:gd name="f7" fmla="val 1035104"/>
                <a:gd name="f8" fmla="+- 0 0 -90"/>
                <a:gd name="f9" fmla="*/ f3 1 1791555"/>
                <a:gd name="f10" fmla="*/ f4 1 1035104"/>
                <a:gd name="f11" fmla="+- f7 0 f5"/>
                <a:gd name="f12" fmla="+- f6 0 f5"/>
                <a:gd name="f13" fmla="*/ f8 f0 1"/>
                <a:gd name="f14" fmla="*/ f12 1 1791555"/>
                <a:gd name="f15" fmla="*/ f11 1 1035104"/>
                <a:gd name="f16" fmla="*/ 0 f12 1"/>
                <a:gd name="f17" fmla="*/ 0 f11 1"/>
                <a:gd name="f18" fmla="*/ 1791555 f12 1"/>
                <a:gd name="f19" fmla="*/ 1035104 f11 1"/>
                <a:gd name="f20" fmla="*/ f13 1 f2"/>
                <a:gd name="f21" fmla="*/ f16 1 1791555"/>
                <a:gd name="f22" fmla="*/ f17 1 1035104"/>
                <a:gd name="f23" fmla="*/ f18 1 1791555"/>
                <a:gd name="f24" fmla="*/ f19 1 103510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791555" h="103510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1F1F1">
                <a:alpha val="90000"/>
              </a:srgbClr>
            </a:solidFill>
            <a:ln w="25402" cap="flat">
              <a:solidFill>
                <a:srgbClr val="F1F1F1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96012" tIns="96012" rIns="128016" bIns="144018" anchor="t" anchorCtr="0" compatLnSpc="1">
              <a:noAutofit/>
            </a:bodyPr>
            <a:lstStyle/>
            <a:p>
              <a:pPr marL="228600" marR="0" lvl="1" indent="-22860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000" b="0" i="0" u="none" strike="noStrike" kern="0" cap="none" spc="0" baseline="0" dirty="0">
                  <a:solidFill>
                    <a:srgbClr val="04617B"/>
                  </a:solidFill>
                  <a:uFillTx/>
                  <a:latin typeface="Constantia"/>
                </a:rPr>
                <a:t>336</a:t>
              </a:r>
              <a:r>
                <a:rPr lang="es-ES" sz="2000" b="0" i="0" u="none" strike="noStrike" kern="1200" cap="none" spc="0" baseline="0" dirty="0">
                  <a:solidFill>
                    <a:srgbClr val="04617B"/>
                  </a:solidFill>
                  <a:uFillTx/>
                  <a:latin typeface="Constantia"/>
                </a:rPr>
                <a:t> Auxilios</a:t>
              </a:r>
            </a:p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800" b="0" i="0" u="none" strike="noStrike" kern="1200" cap="none" spc="0" baseline="0" dirty="0">
                  <a:solidFill>
                    <a:srgbClr val="04617B"/>
                  </a:solidFill>
                  <a:uFillTx/>
                  <a:latin typeface="Arial" pitchFamily="34"/>
                  <a:cs typeface="Arial" pitchFamily="34"/>
                </a:rPr>
                <a:t>$</a:t>
              </a:r>
              <a:r>
                <a:rPr lang="es-ES" sz="1800" b="0" i="0" u="none" strike="noStrike" kern="0" cap="none" spc="0" baseline="0" dirty="0">
                  <a:solidFill>
                    <a:srgbClr val="04617B"/>
                  </a:solidFill>
                  <a:uFillTx/>
                  <a:latin typeface="Arial" pitchFamily="34"/>
                  <a:cs typeface="Arial" pitchFamily="34"/>
                </a:rPr>
                <a:t>89.303.160</a:t>
              </a:r>
              <a:endParaRPr lang="es-ES" sz="1800" b="0" i="0" u="none" strike="noStrike" kern="1200" cap="none" spc="0" baseline="0" dirty="0">
                <a:solidFill>
                  <a:srgbClr val="04617B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Forma libre: forma 11">
              <a:extLst>
                <a:ext uri="{FF2B5EF4-FFF2-40B4-BE49-F238E27FC236}">
                  <a16:creationId xmlns:a16="http://schemas.microsoft.com/office/drawing/2014/main" id="{74438252-03B9-48CA-AB0A-70BBC06683B8}"/>
                </a:ext>
              </a:extLst>
            </p:cNvPr>
            <p:cNvSpPr/>
            <p:nvPr/>
          </p:nvSpPr>
          <p:spPr>
            <a:xfrm>
              <a:off x="4751524" y="3365321"/>
              <a:ext cx="1791556" cy="578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1555"/>
                <a:gd name="f7" fmla="val 579001"/>
                <a:gd name="f8" fmla="+- 0 0 -90"/>
                <a:gd name="f9" fmla="*/ f3 1 1791555"/>
                <a:gd name="f10" fmla="*/ f4 1 579001"/>
                <a:gd name="f11" fmla="+- f7 0 f5"/>
                <a:gd name="f12" fmla="+- f6 0 f5"/>
                <a:gd name="f13" fmla="*/ f8 f0 1"/>
                <a:gd name="f14" fmla="*/ f12 1 1791555"/>
                <a:gd name="f15" fmla="*/ f11 1 579001"/>
                <a:gd name="f16" fmla="*/ 0 f12 1"/>
                <a:gd name="f17" fmla="*/ 0 f11 1"/>
                <a:gd name="f18" fmla="*/ 1791555 f12 1"/>
                <a:gd name="f19" fmla="*/ 579001 f11 1"/>
                <a:gd name="f20" fmla="*/ f13 1 f2"/>
                <a:gd name="f21" fmla="*/ f16 1 1791555"/>
                <a:gd name="f22" fmla="*/ f17 1 579001"/>
                <a:gd name="f23" fmla="*/ f18 1 1791555"/>
                <a:gd name="f24" fmla="*/ f19 1 579001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791555" h="57900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DC9A0"/>
            </a:solidFill>
            <a:ln w="25402" cap="flat">
              <a:solidFill>
                <a:srgbClr val="DDC9A0"/>
              </a:solidFill>
              <a:prstDash val="solid"/>
              <a:miter/>
            </a:ln>
          </p:spPr>
          <p:txBody>
            <a:bodyPr vert="horz" wrap="square" lIns="142244" tIns="81281" rIns="142244" bIns="81281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Constantia"/>
                </a:rPr>
                <a:t>AÑO 2021</a:t>
              </a:r>
            </a:p>
          </p:txBody>
        </p:sp>
        <p:sp>
          <p:nvSpPr>
            <p:cNvPr id="8" name="Forma libre: forma 12">
              <a:extLst>
                <a:ext uri="{FF2B5EF4-FFF2-40B4-BE49-F238E27FC236}">
                  <a16:creationId xmlns:a16="http://schemas.microsoft.com/office/drawing/2014/main" id="{253F8DDC-4F5C-4D2D-9296-5BEC1E6C78F3}"/>
                </a:ext>
              </a:extLst>
            </p:cNvPr>
            <p:cNvSpPr/>
            <p:nvPr/>
          </p:nvSpPr>
          <p:spPr>
            <a:xfrm>
              <a:off x="4749128" y="3890113"/>
              <a:ext cx="1791556" cy="9769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1555"/>
                <a:gd name="f7" fmla="val 976969"/>
                <a:gd name="f8" fmla="+- 0 0 -90"/>
                <a:gd name="f9" fmla="*/ f3 1 1791555"/>
                <a:gd name="f10" fmla="*/ f4 1 976969"/>
                <a:gd name="f11" fmla="+- f7 0 f5"/>
                <a:gd name="f12" fmla="+- f6 0 f5"/>
                <a:gd name="f13" fmla="*/ f8 f0 1"/>
                <a:gd name="f14" fmla="*/ f12 1 1791555"/>
                <a:gd name="f15" fmla="*/ f11 1 976969"/>
                <a:gd name="f16" fmla="*/ 0 f12 1"/>
                <a:gd name="f17" fmla="*/ 0 f11 1"/>
                <a:gd name="f18" fmla="*/ 1791555 f12 1"/>
                <a:gd name="f19" fmla="*/ 976969 f11 1"/>
                <a:gd name="f20" fmla="*/ f13 1 f2"/>
                <a:gd name="f21" fmla="*/ f16 1 1791555"/>
                <a:gd name="f22" fmla="*/ f17 1 976969"/>
                <a:gd name="f23" fmla="*/ f18 1 1791555"/>
                <a:gd name="f24" fmla="*/ f19 1 976969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791555" h="97696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2EBDE">
                <a:alpha val="90000"/>
              </a:srgbClr>
            </a:solidFill>
            <a:ln w="25402" cap="flat">
              <a:solidFill>
                <a:srgbClr val="F2EBDE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96012" tIns="96012" rIns="128016" bIns="144018" anchor="t" anchorCtr="0" compatLnSpc="1">
              <a:noAutofit/>
            </a:bodyPr>
            <a:lstStyle/>
            <a:p>
              <a:pPr marL="171450" marR="0" lvl="1" indent="-17145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900" b="0" i="0" u="none" strike="noStrike" kern="0" cap="none" spc="0" baseline="0" dirty="0">
                  <a:solidFill>
                    <a:srgbClr val="04617B"/>
                  </a:solidFill>
                  <a:uFillTx/>
                  <a:latin typeface="Constantia"/>
                </a:rPr>
                <a:t>27</a:t>
              </a:r>
              <a:r>
                <a:rPr lang="es-ES" sz="1900" b="0" i="0" u="none" strike="noStrike" kern="1200" cap="none" spc="0" baseline="0" dirty="0">
                  <a:solidFill>
                    <a:srgbClr val="04617B"/>
                  </a:solidFill>
                  <a:uFillTx/>
                  <a:latin typeface="Constantia"/>
                </a:rPr>
                <a:t> Auxilios</a:t>
              </a:r>
            </a:p>
            <a:p>
              <a:pPr marL="171450" marR="0" lvl="1" indent="-17145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800" b="0" i="0" u="none" strike="noStrike" kern="1200" cap="none" spc="0" baseline="0" dirty="0">
                  <a:solidFill>
                    <a:srgbClr val="04617B"/>
                  </a:solidFill>
                  <a:uFillTx/>
                  <a:latin typeface="Arial" pitchFamily="34"/>
                  <a:cs typeface="Arial" pitchFamily="34"/>
                </a:rPr>
                <a:t>$</a:t>
              </a:r>
              <a:r>
                <a:rPr lang="es-ES" sz="1800" b="0" i="0" u="none" strike="noStrike" kern="0" cap="none" spc="0" baseline="0" dirty="0">
                  <a:solidFill>
                    <a:srgbClr val="04617B"/>
                  </a:solidFill>
                  <a:uFillTx/>
                  <a:latin typeface="Arial" pitchFamily="34"/>
                  <a:cs typeface="Arial" pitchFamily="34"/>
                </a:rPr>
                <a:t>5.400.000</a:t>
              </a:r>
              <a:endParaRPr lang="es-ES" sz="1800" b="0" i="0" u="none" strike="noStrike" kern="1200" cap="none" spc="0" baseline="0" dirty="0">
                <a:solidFill>
                  <a:srgbClr val="04617B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9" name="16 Rectángulo">
            <a:extLst>
              <a:ext uri="{FF2B5EF4-FFF2-40B4-BE49-F238E27FC236}">
                <a16:creationId xmlns:a16="http://schemas.microsoft.com/office/drawing/2014/main" id="{503A1901-8A50-4579-8F17-5416E12DC012}"/>
              </a:ext>
            </a:extLst>
          </p:cNvPr>
          <p:cNvSpPr/>
          <p:nvPr/>
        </p:nvSpPr>
        <p:spPr>
          <a:xfrm>
            <a:off x="1373191" y="5613144"/>
            <a:ext cx="7208105" cy="550861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77795" tIns="101598" rIns="177795" bIns="101598" anchor="ctr" anchorCtr="1" compatLnSpc="1">
            <a:noAutofit/>
          </a:bodyPr>
          <a:lstStyle/>
          <a:p>
            <a:pPr marL="0" marR="0" lvl="0" indent="0" algn="ctr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TOTAL: </a:t>
            </a:r>
            <a:r>
              <a:rPr lang="es-ES" sz="32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363 </a:t>
            </a:r>
            <a:r>
              <a:rPr lang="es-ES" sz="32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Auxilios por </a:t>
            </a:r>
            <a:r>
              <a:rPr lang="es-ES" sz="40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$</a:t>
            </a:r>
            <a:r>
              <a:rPr lang="es-ES" sz="32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94.703.160</a:t>
            </a:r>
            <a:r>
              <a:rPr lang="es-ES" sz="3200" b="0" i="0" u="none" strike="noStrike" kern="0" cap="none" spc="0" baseline="0" dirty="0">
                <a:solidFill>
                  <a:srgbClr val="000000"/>
                </a:solidFill>
                <a:uFillTx/>
                <a:latin typeface="Constantia"/>
              </a:rPr>
              <a:t> </a:t>
            </a:r>
          </a:p>
        </p:txBody>
      </p:sp>
      <p:sp>
        <p:nvSpPr>
          <p:cNvPr id="10" name="4 Título">
            <a:extLst>
              <a:ext uri="{FF2B5EF4-FFF2-40B4-BE49-F238E27FC236}">
                <a16:creationId xmlns:a16="http://schemas.microsoft.com/office/drawing/2014/main" id="{6BE15A81-25F1-4478-B928-5DE1055C16D9}"/>
              </a:ext>
            </a:extLst>
          </p:cNvPr>
          <p:cNvSpPr txBox="1"/>
          <p:nvPr/>
        </p:nvSpPr>
        <p:spPr>
          <a:xfrm>
            <a:off x="806445" y="576264"/>
            <a:ext cx="8229600" cy="5492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effectLst>
                  <a:outerShdw dist="38103" dir="5400000">
                    <a:srgbClr val="000000"/>
                  </a:outerShdw>
                </a:effectLst>
                <a:uFillTx/>
                <a:latin typeface="Palatino Linotype"/>
              </a:rPr>
              <a:t> INFORME COMITÉ DE SOLIDARIDAD  </a:t>
            </a:r>
          </a:p>
        </p:txBody>
      </p:sp>
      <p:sp>
        <p:nvSpPr>
          <p:cNvPr id="11" name="2 Rectángulo">
            <a:extLst>
              <a:ext uri="{FF2B5EF4-FFF2-40B4-BE49-F238E27FC236}">
                <a16:creationId xmlns:a16="http://schemas.microsoft.com/office/drawing/2014/main" id="{EB9E0595-7257-4711-95CF-AA3C7E1FAAF6}"/>
              </a:ext>
            </a:extLst>
          </p:cNvPr>
          <p:cNvSpPr/>
          <p:nvPr/>
        </p:nvSpPr>
        <p:spPr>
          <a:xfrm>
            <a:off x="6621463" y="6007095"/>
            <a:ext cx="1819271" cy="6476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1" indent="0" algn="l" defTabSz="844548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900" b="1" i="0" u="none" strike="noStrike" kern="0" cap="none" spc="0" baseline="0">
              <a:solidFill>
                <a:srgbClr val="7030A0"/>
              </a:solidFill>
              <a:uFillTx/>
              <a:latin typeface="Constantia"/>
            </a:endParaRPr>
          </a:p>
          <a:p>
            <a:pPr marL="171450" marR="0" lvl="1" indent="-171450" algn="l" defTabSz="844548" rtl="0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0" cap="none" spc="0" baseline="0">
              <a:solidFill>
                <a:srgbClr val="7030A0"/>
              </a:solidFill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B589D7E-169E-4E54-9901-B71018A4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8559" y="1557342"/>
            <a:ext cx="4181478" cy="51085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5 CuadroTexto">
            <a:extLst>
              <a:ext uri="{FF2B5EF4-FFF2-40B4-BE49-F238E27FC236}">
                <a16:creationId xmlns:a16="http://schemas.microsoft.com/office/drawing/2014/main" id="{4B015F92-8F0B-4D6D-861D-C2359723F1B4}"/>
              </a:ext>
            </a:extLst>
          </p:cNvPr>
          <p:cNvSpPr txBox="1"/>
          <p:nvPr/>
        </p:nvSpPr>
        <p:spPr>
          <a:xfrm>
            <a:off x="21579" y="3201506"/>
            <a:ext cx="9454502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0" b="1" i="1" u="none" strike="noStrike" kern="1200" cap="all" spc="0" baseline="0">
                <a:solidFill>
                  <a:srgbClr val="ABD958"/>
                </a:solidFill>
                <a:uFillTx/>
                <a:latin typeface="Bernard MT Condensed" pitchFamily="18"/>
              </a:rPr>
              <a:t>    </a:t>
            </a:r>
            <a:r>
              <a:rPr lang="es-ES" sz="8000" b="1" i="1" u="none" strike="noStrike" kern="1200" cap="all" spc="0" baseline="0">
                <a:solidFill>
                  <a:srgbClr val="548235"/>
                </a:solidFill>
                <a:uFillTx/>
                <a:latin typeface="Architects Daughter" pitchFamily="2"/>
              </a:rPr>
              <a:t>MUCHAS GRACIAS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DD22717-4131-4D59-88B3-777CD933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2709" y="-9528"/>
            <a:ext cx="7437436" cy="17827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9D9C704-E567-40EF-A11E-95D8CEF14D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2992" y="620713"/>
            <a:ext cx="8229600" cy="623885"/>
          </a:xfrm>
        </p:spPr>
        <p:txBody>
          <a:bodyPr/>
          <a:lstStyle/>
          <a:p>
            <a:pPr lvl="0" hangingPunct="1">
              <a:lnSpc>
                <a:spcPct val="100000"/>
              </a:lnSpc>
            </a:pPr>
            <a:r>
              <a:rPr lang="es-ES" sz="2800" b="1">
                <a:effectLst>
                  <a:outerShdw dist="38096" dir="2700000">
                    <a:srgbClr val="000000"/>
                  </a:outerShdw>
                </a:effectLst>
              </a:rPr>
              <a:t> </a:t>
            </a:r>
            <a:r>
              <a:rPr lang="es-ES" sz="2500" b="1"/>
              <a:t>MIEMBROS DEL COMITÉ DE SOLIDARIDAD </a:t>
            </a:r>
          </a:p>
        </p:txBody>
      </p:sp>
      <p:sp>
        <p:nvSpPr>
          <p:cNvPr id="3" name="3 Marcador de contenido">
            <a:extLst>
              <a:ext uri="{FF2B5EF4-FFF2-40B4-BE49-F238E27FC236}">
                <a16:creationId xmlns:a16="http://schemas.microsoft.com/office/drawing/2014/main" id="{59359E1A-09B1-4E22-AF30-1667FAD071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114" y="2205039"/>
            <a:ext cx="8229600" cy="3921120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s-ES" b="1">
                <a:solidFill>
                  <a:srgbClr val="000000"/>
                </a:solidFill>
                <a:latin typeface="Arial" pitchFamily="34"/>
                <a:cs typeface="Arial" pitchFamily="34"/>
              </a:rPr>
              <a:t>MIEMBROS PRINCIPALES:</a:t>
            </a:r>
          </a:p>
          <a:p>
            <a:pPr lvl="0" hangingPunct="1"/>
            <a:r>
              <a:rPr lang="es-ES">
                <a:solidFill>
                  <a:srgbClr val="000000"/>
                </a:solidFill>
                <a:latin typeface="Arial" pitchFamily="34"/>
                <a:cs typeface="Arial" pitchFamily="34"/>
              </a:rPr>
              <a:t>ADALBERTO RÍOS RAMÍREZ - PRESIDENTE</a:t>
            </a:r>
          </a:p>
          <a:p>
            <a:pPr lvl="0" hangingPunct="1"/>
            <a:r>
              <a:rPr lang="es-ES">
                <a:solidFill>
                  <a:srgbClr val="000000"/>
                </a:solidFill>
                <a:latin typeface="Arial" pitchFamily="34"/>
                <a:cs typeface="Arial" pitchFamily="34"/>
              </a:rPr>
              <a:t>RUBEN DARÍO GALLO RESTREPO - SECRETARIO</a:t>
            </a:r>
          </a:p>
          <a:p>
            <a:pPr lvl="0" hangingPunct="1"/>
            <a:r>
              <a:rPr lang="es-ES">
                <a:solidFill>
                  <a:srgbClr val="000000"/>
                </a:solidFill>
                <a:latin typeface="Arial" pitchFamily="34"/>
                <a:cs typeface="Arial" pitchFamily="34"/>
              </a:rPr>
              <a:t>ÁNGELA S. PARRA ARISTIZÁBAL</a:t>
            </a:r>
          </a:p>
          <a:p>
            <a:pPr marL="0" lvl="0" indent="0" hangingPunct="1">
              <a:buNone/>
            </a:pPr>
            <a:endParaRPr lang="es-ES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 hangingPunct="1">
              <a:buNone/>
            </a:pPr>
            <a:r>
              <a:rPr lang="es-ES" b="1">
                <a:solidFill>
                  <a:srgbClr val="000000"/>
                </a:solidFill>
                <a:latin typeface="Arial" pitchFamily="34"/>
                <a:cs typeface="Arial" pitchFamily="34"/>
              </a:rPr>
              <a:t>MIEMBROS SUPLENTES:</a:t>
            </a:r>
          </a:p>
          <a:p>
            <a:pPr lvl="0" hangingPunct="1"/>
            <a:r>
              <a:rPr lang="es-ES">
                <a:solidFill>
                  <a:srgbClr val="000000"/>
                </a:solidFill>
                <a:latin typeface="Arial" pitchFamily="34"/>
                <a:cs typeface="Arial" pitchFamily="34"/>
              </a:rPr>
              <a:t>LUIS OMAR OYUELA TORRES</a:t>
            </a:r>
          </a:p>
          <a:p>
            <a:pPr lvl="0" hangingPunct="1"/>
            <a:r>
              <a:rPr lang="es-ES">
                <a:solidFill>
                  <a:srgbClr val="000000"/>
                </a:solidFill>
                <a:latin typeface="Arial" pitchFamily="34"/>
                <a:cs typeface="Arial" pitchFamily="34"/>
              </a:rPr>
              <a:t>AYDÉ FLORIANO CUÉLLAR</a:t>
            </a:r>
          </a:p>
          <a:p>
            <a:pPr lvl="0" hangingPunct="1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C6DFA567-3703-4E52-8A80-77AFBDAA7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2992" y="1268409"/>
            <a:ext cx="8229600" cy="547689"/>
          </a:xfrm>
        </p:spPr>
        <p:txBody>
          <a:bodyPr/>
          <a:lstStyle/>
          <a:p>
            <a:pPr lvl="0" hangingPunct="1">
              <a:lnSpc>
                <a:spcPct val="100000"/>
              </a:lnSpc>
            </a:pPr>
            <a:r>
              <a:rPr lang="es-ES" sz="2500" b="1"/>
              <a:t>INFORME COMITÉ DE SOLIDARIDAD  </a:t>
            </a:r>
            <a:br>
              <a:rPr lang="es-ES" sz="2500" b="1"/>
            </a:br>
            <a:r>
              <a:rPr lang="es-ES" sz="2500" b="1"/>
              <a:t> 1. AUTORIZACIÓN USO RECURSOS FONDOS</a:t>
            </a:r>
            <a:br>
              <a:rPr lang="es-ES" sz="2800" b="1">
                <a:effectLst>
                  <a:outerShdw dist="38096" dir="2700000">
                    <a:srgbClr val="000000"/>
                  </a:outerShdw>
                </a:effectLst>
              </a:rPr>
            </a:br>
            <a:endParaRPr lang="es-ES" sz="2800" b="1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3" name="1 Rectángulo">
            <a:extLst>
              <a:ext uri="{FF2B5EF4-FFF2-40B4-BE49-F238E27FC236}">
                <a16:creationId xmlns:a16="http://schemas.microsoft.com/office/drawing/2014/main" id="{7D7EDCE8-FAF4-4039-8D02-C49009B099C4}"/>
              </a:ext>
            </a:extLst>
          </p:cNvPr>
          <p:cNvSpPr/>
          <p:nvPr/>
        </p:nvSpPr>
        <p:spPr>
          <a:xfrm>
            <a:off x="377820" y="1916116"/>
            <a:ext cx="8370883" cy="41544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FUNCIONES: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Verificar la disponibilidad de recursos para asignar los auxilios por Fondo de Solidaridad, Fondo de Bienestar y Fondo Vida</a:t>
            </a:r>
            <a:r>
              <a:rPr lang="es-CO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Aprobar el pago de auxilios a solicitudes de asociados según disponibilidad de los Fondos de Solidaridad.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24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NÚMERO DE REUNIONES AÑO 2021:  12</a:t>
            </a:r>
            <a:endParaRPr lang="es-CO" sz="2400" b="1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39C6CE5B-14D8-43F9-9A43-97239A298A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6016" y="620713"/>
            <a:ext cx="8229600" cy="547689"/>
          </a:xfrm>
        </p:spPr>
        <p:txBody>
          <a:bodyPr/>
          <a:lstStyle/>
          <a:p>
            <a:pPr lvl="0" hangingPunct="1">
              <a:lnSpc>
                <a:spcPct val="100000"/>
              </a:lnSpc>
            </a:pPr>
            <a:r>
              <a:rPr lang="es-ES" sz="2500" b="1" dirty="0"/>
              <a:t>INFORME COMITÉ DE SOLIDARIDAD </a:t>
            </a:r>
            <a:r>
              <a:rPr lang="es-ES" sz="2500" dirty="0"/>
              <a:t> </a:t>
            </a:r>
            <a:br>
              <a:rPr lang="es-ES" sz="2500" dirty="0"/>
            </a:br>
            <a:r>
              <a:rPr lang="es-ES" sz="2500" dirty="0"/>
              <a:t>2</a:t>
            </a:r>
            <a:r>
              <a:rPr lang="es-ES" sz="2500" b="1" dirty="0"/>
              <a:t>. EJECUCIÓN DE ACTIVIDADES – AÑO 2021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0EB5F1-7F6C-4660-83F7-F1AB43EC538B}"/>
              </a:ext>
            </a:extLst>
          </p:cNvPr>
          <p:cNvSpPr/>
          <p:nvPr/>
        </p:nvSpPr>
        <p:spPr>
          <a:xfrm>
            <a:off x="971550" y="1700217"/>
            <a:ext cx="7416798" cy="5254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rPr>
              <a:t> </a:t>
            </a:r>
            <a:r>
              <a:rPr lang="es-ES" sz="2700" b="1" i="0" u="none" strike="noStrike" kern="1200" cap="none" spc="0" baseline="0">
                <a:solidFill>
                  <a:srgbClr val="42568D"/>
                </a:solidFill>
                <a:uFillTx/>
                <a:latin typeface="Palatino Linotype"/>
              </a:rPr>
              <a:t>2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.1 AUXILIOS FONDO DE </a:t>
            </a:r>
            <a:r>
              <a:rPr lang="es-ES" sz="2500" b="1" i="0" u="none" strike="noStrike" kern="0" cap="none" spc="0" baseline="0">
                <a:solidFill>
                  <a:srgbClr val="2F5897"/>
                </a:solidFill>
                <a:uFillTx/>
                <a:latin typeface="Palatino Linotype"/>
              </a:rPr>
              <a:t>SOLIDARIDAD</a:t>
            </a:r>
            <a:endParaRPr lang="es-ES" sz="2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AF678202-EB2C-4F98-BFFA-627963BFC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18604"/>
              </p:ext>
            </p:extLst>
          </p:nvPr>
        </p:nvGraphicFramePr>
        <p:xfrm>
          <a:off x="304796" y="4406722"/>
          <a:ext cx="8487495" cy="168110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89584">
                  <a:extLst>
                    <a:ext uri="{9D8B030D-6E8A-4147-A177-3AD203B41FA5}">
                      <a16:colId xmlns:a16="http://schemas.microsoft.com/office/drawing/2014/main" val="2949880020"/>
                    </a:ext>
                  </a:extLst>
                </a:gridCol>
                <a:gridCol w="2858332">
                  <a:extLst>
                    <a:ext uri="{9D8B030D-6E8A-4147-A177-3AD203B41FA5}">
                      <a16:colId xmlns:a16="http://schemas.microsoft.com/office/drawing/2014/main" val="3994892181"/>
                    </a:ext>
                  </a:extLst>
                </a:gridCol>
                <a:gridCol w="1968053">
                  <a:extLst>
                    <a:ext uri="{9D8B030D-6E8A-4147-A177-3AD203B41FA5}">
                      <a16:colId xmlns:a16="http://schemas.microsoft.com/office/drawing/2014/main" val="1503933833"/>
                    </a:ext>
                  </a:extLst>
                </a:gridCol>
                <a:gridCol w="1371526">
                  <a:extLst>
                    <a:ext uri="{9D8B030D-6E8A-4147-A177-3AD203B41FA5}">
                      <a16:colId xmlns:a16="http://schemas.microsoft.com/office/drawing/2014/main" val="3807685572"/>
                    </a:ext>
                  </a:extLst>
                </a:gridCol>
              </a:tblGrid>
              <a:tr h="420276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MARIQUITA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02973"/>
                  </a:ext>
                </a:extLst>
              </a:tr>
              <a:tr h="4202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ADQUISICIÓN  LENTES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$ 1.823.790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14525"/>
                  </a:ext>
                </a:extLst>
              </a:tr>
              <a:tr h="4202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FALLECIMIENTO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5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$ 1.000..000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442444"/>
                  </a:ext>
                </a:extLst>
              </a:tr>
              <a:tr h="4202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MARIQUITA</a:t>
                      </a:r>
                    </a:p>
                  </a:txBody>
                  <a:tcPr marL="9528" marR="9528" marT="9528" marB="0" anchor="b"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            15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$ 2.823.790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51198"/>
                  </a:ext>
                </a:extLst>
              </a:tr>
            </a:tbl>
          </a:graphicData>
        </a:graphic>
      </p:graphicFrame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5AE2DC2B-23AD-4152-9E3C-7B1373F73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88931"/>
              </p:ext>
            </p:extLst>
          </p:nvPr>
        </p:nvGraphicFramePr>
        <p:xfrm>
          <a:off x="304796" y="2225677"/>
          <a:ext cx="8487504" cy="20098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00218">
                  <a:extLst>
                    <a:ext uri="{9D8B030D-6E8A-4147-A177-3AD203B41FA5}">
                      <a16:colId xmlns:a16="http://schemas.microsoft.com/office/drawing/2014/main" val="2716537342"/>
                    </a:ext>
                  </a:extLst>
                </a:gridCol>
                <a:gridCol w="2867988">
                  <a:extLst>
                    <a:ext uri="{9D8B030D-6E8A-4147-A177-3AD203B41FA5}">
                      <a16:colId xmlns:a16="http://schemas.microsoft.com/office/drawing/2014/main" val="454914769"/>
                    </a:ext>
                  </a:extLst>
                </a:gridCol>
                <a:gridCol w="1950122">
                  <a:extLst>
                    <a:ext uri="{9D8B030D-6E8A-4147-A177-3AD203B41FA5}">
                      <a16:colId xmlns:a16="http://schemas.microsoft.com/office/drawing/2014/main" val="458987998"/>
                    </a:ext>
                  </a:extLst>
                </a:gridCol>
                <a:gridCol w="1369176">
                  <a:extLst>
                    <a:ext uri="{9D8B030D-6E8A-4147-A177-3AD203B41FA5}">
                      <a16:colId xmlns:a16="http://schemas.microsoft.com/office/drawing/2014/main" val="3891010527"/>
                    </a:ext>
                  </a:extLst>
                </a:gridCol>
              </a:tblGrid>
              <a:tr h="502471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ESPINAL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98927"/>
                  </a:ext>
                </a:extLst>
              </a:tr>
              <a:tr h="5024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ADQUISICIÓN  LENTES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13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$ 1.905.400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93695"/>
                  </a:ext>
                </a:extLst>
              </a:tr>
              <a:tr h="5024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FALLECIMIENTO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6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1.200.000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8693"/>
                  </a:ext>
                </a:extLst>
              </a:tr>
              <a:tr h="5024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ESPINAL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19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$ 3.105.400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496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8E5367E1-0196-4587-B47F-7F0DCB687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2992" y="620713"/>
            <a:ext cx="8229600" cy="547689"/>
          </a:xfrm>
        </p:spPr>
        <p:txBody>
          <a:bodyPr/>
          <a:lstStyle/>
          <a:p>
            <a:pPr lvl="0" hangingPunct="1">
              <a:lnSpc>
                <a:spcPct val="100000"/>
              </a:lnSpc>
            </a:pPr>
            <a:r>
              <a:rPr lang="es-ES" sz="2500" b="1" dirty="0"/>
              <a:t>INFORME COMITÉ DE SOLIDARIDAD</a:t>
            </a:r>
            <a:br>
              <a:rPr lang="es-ES" sz="2500" b="1" dirty="0"/>
            </a:br>
            <a:r>
              <a:rPr lang="es-ES" sz="2500" b="1" dirty="0"/>
              <a:t>2. EJECUCIÓN DE ACTIVIDADES – AÑO 2021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8F25A-C343-4505-B9C8-1259C9E0AEC1}"/>
              </a:ext>
            </a:extLst>
          </p:cNvPr>
          <p:cNvSpPr/>
          <p:nvPr/>
        </p:nvSpPr>
        <p:spPr>
          <a:xfrm>
            <a:off x="539752" y="1958973"/>
            <a:ext cx="8353428" cy="246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2.1 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AUXILIOS FONDO DE SOLIDARIDAD</a:t>
            </a:r>
            <a:endParaRPr lang="es-ES" sz="25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3E6772F2-EB1B-4C57-9C27-207D48F1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40486"/>
              </p:ext>
            </p:extLst>
          </p:nvPr>
        </p:nvGraphicFramePr>
        <p:xfrm>
          <a:off x="348450" y="2621721"/>
          <a:ext cx="8544728" cy="180024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83543">
                  <a:extLst>
                    <a:ext uri="{9D8B030D-6E8A-4147-A177-3AD203B41FA5}">
                      <a16:colId xmlns:a16="http://schemas.microsoft.com/office/drawing/2014/main" val="3753804091"/>
                    </a:ext>
                  </a:extLst>
                </a:gridCol>
                <a:gridCol w="2791206">
                  <a:extLst>
                    <a:ext uri="{9D8B030D-6E8A-4147-A177-3AD203B41FA5}">
                      <a16:colId xmlns:a16="http://schemas.microsoft.com/office/drawing/2014/main" val="348718605"/>
                    </a:ext>
                  </a:extLst>
                </a:gridCol>
                <a:gridCol w="2342199">
                  <a:extLst>
                    <a:ext uri="{9D8B030D-6E8A-4147-A177-3AD203B41FA5}">
                      <a16:colId xmlns:a16="http://schemas.microsoft.com/office/drawing/2014/main" val="4112540875"/>
                    </a:ext>
                  </a:extLst>
                </a:gridCol>
                <a:gridCol w="1427780">
                  <a:extLst>
                    <a:ext uri="{9D8B030D-6E8A-4147-A177-3AD203B41FA5}">
                      <a16:colId xmlns:a16="http://schemas.microsoft.com/office/drawing/2014/main" val="3026397280"/>
                    </a:ext>
                  </a:extLst>
                </a:gridCol>
              </a:tblGrid>
              <a:tr h="485125">
                <a:tc rowSpan="5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QUINTA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08271"/>
                  </a:ext>
                </a:extLst>
              </a:tr>
              <a:tr h="319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ADQUISICIÓN  LENTES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28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$ 3.592.564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13129"/>
                  </a:ext>
                </a:extLst>
              </a:tr>
              <a:tr h="319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FALLECIMIENTO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5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$ 1.000.000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06132"/>
                  </a:ext>
                </a:extLst>
              </a:tr>
              <a:tr h="319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GASTOS HOSPITALARIOS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$ 200,000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919"/>
                  </a:ext>
                </a:extLst>
              </a:tr>
              <a:tr h="3575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QUINTA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34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$ 4.792.564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09138"/>
                  </a:ext>
                </a:extLst>
              </a:tr>
            </a:tbl>
          </a:graphicData>
        </a:graphic>
      </p:graphicFrame>
      <p:graphicFrame>
        <p:nvGraphicFramePr>
          <p:cNvPr id="5" name="Tabla 10">
            <a:extLst>
              <a:ext uri="{FF2B5EF4-FFF2-40B4-BE49-F238E27FC236}">
                <a16:creationId xmlns:a16="http://schemas.microsoft.com/office/drawing/2014/main" id="{5E83BCEA-2A27-4665-BB15-11D71304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15512"/>
              </p:ext>
            </p:extLst>
          </p:nvPr>
        </p:nvGraphicFramePr>
        <p:xfrm>
          <a:off x="348450" y="4838648"/>
          <a:ext cx="8544737" cy="169344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44584">
                  <a:extLst>
                    <a:ext uri="{9D8B030D-6E8A-4147-A177-3AD203B41FA5}">
                      <a16:colId xmlns:a16="http://schemas.microsoft.com/office/drawing/2014/main" val="952069954"/>
                    </a:ext>
                  </a:extLst>
                </a:gridCol>
                <a:gridCol w="2824368">
                  <a:extLst>
                    <a:ext uri="{9D8B030D-6E8A-4147-A177-3AD203B41FA5}">
                      <a16:colId xmlns:a16="http://schemas.microsoft.com/office/drawing/2014/main" val="4020122835"/>
                    </a:ext>
                  </a:extLst>
                </a:gridCol>
                <a:gridCol w="2363376">
                  <a:extLst>
                    <a:ext uri="{9D8B030D-6E8A-4147-A177-3AD203B41FA5}">
                      <a16:colId xmlns:a16="http://schemas.microsoft.com/office/drawing/2014/main" val="1934037279"/>
                    </a:ext>
                  </a:extLst>
                </a:gridCol>
                <a:gridCol w="1412409">
                  <a:extLst>
                    <a:ext uri="{9D8B030D-6E8A-4147-A177-3AD203B41FA5}">
                      <a16:colId xmlns:a16="http://schemas.microsoft.com/office/drawing/2014/main" val="2083899468"/>
                    </a:ext>
                  </a:extLst>
                </a:gridCol>
              </a:tblGrid>
              <a:tr h="620082">
                <a:tc rowSpan="3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PURIFICACIÓN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58520"/>
                  </a:ext>
                </a:extLst>
              </a:tr>
              <a:tr h="5481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ADQUISICIÓN LENTES</a:t>
                      </a:r>
                    </a:p>
                  </a:txBody>
                  <a:tcPr marL="9528" marR="9528" marT="9528" marB="0" anchor="b"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$ 165.000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94567"/>
                  </a:ext>
                </a:extLst>
              </a:tr>
              <a:tr h="5251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PURIFICACIÓN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$ 165.000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31212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C75FD68-F321-47D9-8F7D-A7FB4A103D3D}"/>
              </a:ext>
            </a:extLst>
          </p:cNvPr>
          <p:cNvSpPr/>
          <p:nvPr/>
        </p:nvSpPr>
        <p:spPr>
          <a:xfrm>
            <a:off x="539752" y="1958973"/>
            <a:ext cx="8353428" cy="246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2.1 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AUXILIOS FONDO DE SOLIDARIDAD</a:t>
            </a:r>
            <a:endParaRPr lang="es-ES" sz="25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EFD15-0729-44B9-8802-078E706896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01986"/>
          </a:xfrm>
        </p:spPr>
        <p:txBody>
          <a:bodyPr/>
          <a:lstStyle/>
          <a:p>
            <a:pPr lvl="0">
              <a:lnSpc>
                <a:spcPts val="3000"/>
              </a:lnSpc>
            </a:pPr>
            <a:r>
              <a:rPr lang="es-ES" sz="2500" b="1" dirty="0"/>
              <a:t>INFORME COMITÉ DE SOLIDARIDAD</a:t>
            </a:r>
            <a:br>
              <a:rPr lang="es-ES" sz="2500" b="1" dirty="0"/>
            </a:br>
            <a:r>
              <a:rPr lang="es-ES" sz="2500" b="1" dirty="0"/>
              <a:t>2. EJECUCIÓN DE ACTIVIDADES – AÑO 2021 </a:t>
            </a:r>
            <a:endParaRPr lang="es-CO" sz="2500" dirty="0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6DBD539D-08BD-4960-A823-370FF6822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38061"/>
              </p:ext>
            </p:extLst>
          </p:nvPr>
        </p:nvGraphicFramePr>
        <p:xfrm>
          <a:off x="759656" y="2811972"/>
          <a:ext cx="7927142" cy="192413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82015">
                  <a:extLst>
                    <a:ext uri="{9D8B030D-6E8A-4147-A177-3AD203B41FA5}">
                      <a16:colId xmlns:a16="http://schemas.microsoft.com/office/drawing/2014/main" val="1910377866"/>
                    </a:ext>
                  </a:extLst>
                </a:gridCol>
                <a:gridCol w="2504047">
                  <a:extLst>
                    <a:ext uri="{9D8B030D-6E8A-4147-A177-3AD203B41FA5}">
                      <a16:colId xmlns:a16="http://schemas.microsoft.com/office/drawing/2014/main" val="3776505229"/>
                    </a:ext>
                  </a:extLst>
                </a:gridCol>
                <a:gridCol w="1913208">
                  <a:extLst>
                    <a:ext uri="{9D8B030D-6E8A-4147-A177-3AD203B41FA5}">
                      <a16:colId xmlns:a16="http://schemas.microsoft.com/office/drawing/2014/main" val="4116412988"/>
                    </a:ext>
                  </a:extLst>
                </a:gridCol>
                <a:gridCol w="1427872">
                  <a:extLst>
                    <a:ext uri="{9D8B030D-6E8A-4147-A177-3AD203B41FA5}">
                      <a16:colId xmlns:a16="http://schemas.microsoft.com/office/drawing/2014/main" val="3360233764"/>
                    </a:ext>
                  </a:extLst>
                </a:gridCol>
              </a:tblGrid>
              <a:tr h="790983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SALDAÑA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62512"/>
                  </a:ext>
                </a:extLst>
              </a:tr>
              <a:tr h="3222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ADQUISICIÓN LENTES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3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$ 612.000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35783"/>
                  </a:ext>
                </a:extLst>
              </a:tr>
              <a:tr h="3222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FALLECIMIENTO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2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$ 400.000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38123"/>
                  </a:ext>
                </a:extLst>
              </a:tr>
              <a:tr h="4886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SALDAÑA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5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$ 1.012.000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19090"/>
                  </a:ext>
                </a:extLst>
              </a:tr>
            </a:tbl>
          </a:graphicData>
        </a:graphic>
      </p:graphicFrame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F6BCF39C-14C9-45A9-A81A-7517A4A14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26471"/>
              </p:ext>
            </p:extLst>
          </p:nvPr>
        </p:nvGraphicFramePr>
        <p:xfrm>
          <a:off x="182880" y="5442353"/>
          <a:ext cx="8961118" cy="579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2698">
                  <a:extLst>
                    <a:ext uri="{9D8B030D-6E8A-4147-A177-3AD203B41FA5}">
                      <a16:colId xmlns:a16="http://schemas.microsoft.com/office/drawing/2014/main" val="2213852346"/>
                    </a:ext>
                  </a:extLst>
                </a:gridCol>
                <a:gridCol w="1446571">
                  <a:extLst>
                    <a:ext uri="{9D8B030D-6E8A-4147-A177-3AD203B41FA5}">
                      <a16:colId xmlns:a16="http://schemas.microsoft.com/office/drawing/2014/main" val="1621820859"/>
                    </a:ext>
                  </a:extLst>
                </a:gridCol>
                <a:gridCol w="2051849">
                  <a:extLst>
                    <a:ext uri="{9D8B030D-6E8A-4147-A177-3AD203B41FA5}">
                      <a16:colId xmlns:a16="http://schemas.microsoft.com/office/drawing/2014/main" val="2032099025"/>
                    </a:ext>
                  </a:extLst>
                </a:gridCol>
              </a:tblGrid>
              <a:tr h="459513">
                <a:tc>
                  <a:txBody>
                    <a:bodyPr/>
                    <a:lstStyle/>
                    <a:p>
                      <a:pPr lvl="0" algn="ctr"/>
                      <a:r>
                        <a:rPr lang="es-CO" sz="3200">
                          <a:solidFill>
                            <a:srgbClr val="000000"/>
                          </a:solidFill>
                        </a:rPr>
                        <a:t>SUBTOTAL AUXILIOS AGENCIAS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CO" sz="2800" dirty="0">
                          <a:solidFill>
                            <a:srgbClr val="000000"/>
                          </a:solidFill>
                        </a:rPr>
                        <a:t>74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CO" sz="2800" dirty="0">
                          <a:solidFill>
                            <a:srgbClr val="000000"/>
                          </a:solidFill>
                        </a:rPr>
                        <a:t>$11.898.754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4863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862680C-70AD-49AB-9914-50B0DD3C7F63}"/>
              </a:ext>
            </a:extLst>
          </p:cNvPr>
          <p:cNvSpPr/>
          <p:nvPr/>
        </p:nvSpPr>
        <p:spPr>
          <a:xfrm>
            <a:off x="539752" y="1958973"/>
            <a:ext cx="8353428" cy="246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2.1 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AUXILIOS FONDO DE SOLIDARIDAD</a:t>
            </a:r>
            <a:endParaRPr lang="es-ES" sz="25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1F7A1413-2F49-4F63-B32A-34CA95967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2992" y="620713"/>
            <a:ext cx="8229600" cy="547689"/>
          </a:xfrm>
        </p:spPr>
        <p:txBody>
          <a:bodyPr/>
          <a:lstStyle/>
          <a:p>
            <a:pPr lvl="0" hangingPunct="1">
              <a:lnSpc>
                <a:spcPct val="100000"/>
              </a:lnSpc>
            </a:pPr>
            <a:r>
              <a:rPr lang="es-ES" sz="2500" b="1" dirty="0"/>
              <a:t>INFORME COMITÉ DE SOLIDARIDAD</a:t>
            </a:r>
            <a:br>
              <a:rPr lang="es-ES" sz="2500" b="1" dirty="0"/>
            </a:br>
            <a:r>
              <a:rPr lang="es-ES" sz="2500" b="1" dirty="0"/>
              <a:t>2. EJECUCIÓN DE ACTIVIDADES – AÑO 2021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7805B6-CD7E-4411-ABEB-7C6CBF2ED600}"/>
              </a:ext>
            </a:extLst>
          </p:cNvPr>
          <p:cNvSpPr/>
          <p:nvPr/>
        </p:nvSpPr>
        <p:spPr>
          <a:xfrm>
            <a:off x="539752" y="1917697"/>
            <a:ext cx="8353428" cy="246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2.2 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AUXILIOS FONDO DE </a:t>
            </a:r>
            <a:r>
              <a:rPr lang="es-ES" sz="2500" b="1" i="0" u="none" strike="noStrike" kern="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VIDA</a:t>
            </a:r>
            <a:endParaRPr lang="es-ES" sz="25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C13EC135-D9F7-4D87-BFF7-5539CDAD6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69634"/>
              </p:ext>
            </p:extLst>
          </p:nvPr>
        </p:nvGraphicFramePr>
        <p:xfrm>
          <a:off x="413619" y="2761561"/>
          <a:ext cx="8479549" cy="136800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84992">
                  <a:extLst>
                    <a:ext uri="{9D8B030D-6E8A-4147-A177-3AD203B41FA5}">
                      <a16:colId xmlns:a16="http://schemas.microsoft.com/office/drawing/2014/main" val="3625658507"/>
                    </a:ext>
                  </a:extLst>
                </a:gridCol>
                <a:gridCol w="2784759">
                  <a:extLst>
                    <a:ext uri="{9D8B030D-6E8A-4147-A177-3AD203B41FA5}">
                      <a16:colId xmlns:a16="http://schemas.microsoft.com/office/drawing/2014/main" val="92498490"/>
                    </a:ext>
                  </a:extLst>
                </a:gridCol>
                <a:gridCol w="1939634">
                  <a:extLst>
                    <a:ext uri="{9D8B030D-6E8A-4147-A177-3AD203B41FA5}">
                      <a16:colId xmlns:a16="http://schemas.microsoft.com/office/drawing/2014/main" val="2553174756"/>
                    </a:ext>
                  </a:extLst>
                </a:gridCol>
                <a:gridCol w="1370164">
                  <a:extLst>
                    <a:ext uri="{9D8B030D-6E8A-4147-A177-3AD203B41FA5}">
                      <a16:colId xmlns:a16="http://schemas.microsoft.com/office/drawing/2014/main" val="1324021998"/>
                    </a:ext>
                  </a:extLst>
                </a:gridCol>
              </a:tblGrid>
              <a:tr h="671178">
                <a:tc rowSpan="3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ESPINAL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789383"/>
                  </a:ext>
                </a:extLst>
              </a:tr>
              <a:tr h="3484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INCAPACIDAD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7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$ 1.400.000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483234"/>
                  </a:ext>
                </a:extLst>
              </a:tr>
              <a:tr h="3484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ESPINAL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7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$ 1.400.000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85103"/>
                  </a:ext>
                </a:extLst>
              </a:tr>
            </a:tbl>
          </a:graphicData>
        </a:graphic>
      </p:graphicFrame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EF5E0985-18B5-45F0-99B0-DA0466E3A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0170"/>
              </p:ext>
            </p:extLst>
          </p:nvPr>
        </p:nvGraphicFramePr>
        <p:xfrm>
          <a:off x="458937" y="4572000"/>
          <a:ext cx="8479549" cy="136800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84992">
                  <a:extLst>
                    <a:ext uri="{9D8B030D-6E8A-4147-A177-3AD203B41FA5}">
                      <a16:colId xmlns:a16="http://schemas.microsoft.com/office/drawing/2014/main" val="650690042"/>
                    </a:ext>
                  </a:extLst>
                </a:gridCol>
                <a:gridCol w="2787091">
                  <a:extLst>
                    <a:ext uri="{9D8B030D-6E8A-4147-A177-3AD203B41FA5}">
                      <a16:colId xmlns:a16="http://schemas.microsoft.com/office/drawing/2014/main" val="1413095130"/>
                    </a:ext>
                  </a:extLst>
                </a:gridCol>
                <a:gridCol w="1988920">
                  <a:extLst>
                    <a:ext uri="{9D8B030D-6E8A-4147-A177-3AD203B41FA5}">
                      <a16:colId xmlns:a16="http://schemas.microsoft.com/office/drawing/2014/main" val="377101882"/>
                    </a:ext>
                  </a:extLst>
                </a:gridCol>
                <a:gridCol w="1318546">
                  <a:extLst>
                    <a:ext uri="{9D8B030D-6E8A-4147-A177-3AD203B41FA5}">
                      <a16:colId xmlns:a16="http://schemas.microsoft.com/office/drawing/2014/main" val="2260634018"/>
                    </a:ext>
                  </a:extLst>
                </a:gridCol>
              </a:tblGrid>
              <a:tr h="288455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MARIQUITA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51948"/>
                  </a:ext>
                </a:extLst>
              </a:tr>
              <a:tr h="50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FALLECIMIENTO ASOCIADO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$ 200.000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22799"/>
                  </a:ext>
                </a:extLst>
              </a:tr>
              <a:tr h="2884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INCAPACIDAD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4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$ 800.000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90054"/>
                  </a:ext>
                </a:extLst>
              </a:tr>
              <a:tr h="2884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MARIQUITA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5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$ 1.000.000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3127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4BC0D06-8416-42D7-8D88-29E067C169E8}"/>
              </a:ext>
            </a:extLst>
          </p:cNvPr>
          <p:cNvSpPr/>
          <p:nvPr/>
        </p:nvSpPr>
        <p:spPr>
          <a:xfrm>
            <a:off x="539752" y="1917697"/>
            <a:ext cx="8353428" cy="246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2.2 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AUXILIOS FONDO DE </a:t>
            </a:r>
            <a:r>
              <a:rPr lang="es-ES" sz="2500" b="1" i="0" u="none" strike="noStrike" kern="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VIDA</a:t>
            </a:r>
            <a:endParaRPr lang="es-ES" sz="25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848DE118-6E1D-481A-9091-D1C7AAE09C15}"/>
              </a:ext>
            </a:extLst>
          </p:cNvPr>
          <p:cNvSpPr txBox="1"/>
          <p:nvPr/>
        </p:nvSpPr>
        <p:spPr>
          <a:xfrm>
            <a:off x="1042992" y="5943782"/>
            <a:ext cx="7598562" cy="1292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(*) </a:t>
            </a:r>
            <a:r>
              <a:rPr lang="es-C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auxilio por incapacidad, aprobado en el mes de diciembre de 2020, al Señor Rodolfo Salas Vega, por valor de $200.000, fue cancelado el día 22 de febrero de 2021.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7ACBA73C-62DF-48C4-A806-F6BE6F22B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92145"/>
            <a:ext cx="8229600" cy="547689"/>
          </a:xfrm>
        </p:spPr>
        <p:txBody>
          <a:bodyPr/>
          <a:lstStyle/>
          <a:p>
            <a:pPr lvl="0" hangingPunct="1">
              <a:lnSpc>
                <a:spcPct val="100000"/>
              </a:lnSpc>
            </a:pPr>
            <a:r>
              <a:rPr lang="es-ES" sz="2500" b="1" dirty="0"/>
              <a:t>INFORME COMITÉ DE SOLIDARIDAD</a:t>
            </a:r>
            <a:br>
              <a:rPr lang="es-ES" sz="2500" b="1" dirty="0"/>
            </a:br>
            <a:r>
              <a:rPr lang="es-ES" sz="2500" b="1" dirty="0"/>
              <a:t>2. EJECUCIÓN DE ACTIVIDADES – AÑO 2021 </a:t>
            </a: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A19FCD33-61DA-41E7-9468-6AE5C63E9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58095"/>
              </p:ext>
            </p:extLst>
          </p:nvPr>
        </p:nvGraphicFramePr>
        <p:xfrm>
          <a:off x="316638" y="2597225"/>
          <a:ext cx="8479559" cy="128779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98855">
                  <a:extLst>
                    <a:ext uri="{9D8B030D-6E8A-4147-A177-3AD203B41FA5}">
                      <a16:colId xmlns:a16="http://schemas.microsoft.com/office/drawing/2014/main" val="3948945104"/>
                    </a:ext>
                  </a:extLst>
                </a:gridCol>
                <a:gridCol w="2780141">
                  <a:extLst>
                    <a:ext uri="{9D8B030D-6E8A-4147-A177-3AD203B41FA5}">
                      <a16:colId xmlns:a16="http://schemas.microsoft.com/office/drawing/2014/main" val="942948951"/>
                    </a:ext>
                  </a:extLst>
                </a:gridCol>
                <a:gridCol w="1984769">
                  <a:extLst>
                    <a:ext uri="{9D8B030D-6E8A-4147-A177-3AD203B41FA5}">
                      <a16:colId xmlns:a16="http://schemas.microsoft.com/office/drawing/2014/main" val="3379124017"/>
                    </a:ext>
                  </a:extLst>
                </a:gridCol>
                <a:gridCol w="1315794">
                  <a:extLst>
                    <a:ext uri="{9D8B030D-6E8A-4147-A177-3AD203B41FA5}">
                      <a16:colId xmlns:a16="http://schemas.microsoft.com/office/drawing/2014/main" val="1563641983"/>
                    </a:ext>
                  </a:extLst>
                </a:gridCol>
              </a:tblGrid>
              <a:tr h="189911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 PURIFICACIÓN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31232"/>
                  </a:ext>
                </a:extLst>
              </a:tr>
              <a:tr h="379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FALLECIMIENTO ASOCIADO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8533"/>
                  </a:ext>
                </a:extLst>
              </a:tr>
              <a:tr h="1899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INCAPACIDAD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2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$ 400.000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03926"/>
                  </a:ext>
                </a:extLst>
              </a:tr>
              <a:tr h="1899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PURIFICACIÓN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3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$ 600.000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06983"/>
                  </a:ext>
                </a:extLst>
              </a:tr>
            </a:tbl>
          </a:graphicData>
        </a:graphic>
      </p:graphicFrame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B9BC8777-76A8-47BF-B5B6-C13F9873B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4858"/>
              </p:ext>
            </p:extLst>
          </p:nvPr>
        </p:nvGraphicFramePr>
        <p:xfrm>
          <a:off x="316638" y="4829549"/>
          <a:ext cx="8479549" cy="8256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98855">
                  <a:extLst>
                    <a:ext uri="{9D8B030D-6E8A-4147-A177-3AD203B41FA5}">
                      <a16:colId xmlns:a16="http://schemas.microsoft.com/office/drawing/2014/main" val="2022173400"/>
                    </a:ext>
                  </a:extLst>
                </a:gridCol>
                <a:gridCol w="2773228">
                  <a:extLst>
                    <a:ext uri="{9D8B030D-6E8A-4147-A177-3AD203B41FA5}">
                      <a16:colId xmlns:a16="http://schemas.microsoft.com/office/drawing/2014/main" val="1615896560"/>
                    </a:ext>
                  </a:extLst>
                </a:gridCol>
                <a:gridCol w="1988920">
                  <a:extLst>
                    <a:ext uri="{9D8B030D-6E8A-4147-A177-3AD203B41FA5}">
                      <a16:colId xmlns:a16="http://schemas.microsoft.com/office/drawing/2014/main" val="3817488966"/>
                    </a:ext>
                  </a:extLst>
                </a:gridCol>
                <a:gridCol w="1318546">
                  <a:extLst>
                    <a:ext uri="{9D8B030D-6E8A-4147-A177-3AD203B41FA5}">
                      <a16:colId xmlns:a16="http://schemas.microsoft.com/office/drawing/2014/main" val="2212983208"/>
                    </a:ext>
                  </a:extLst>
                </a:gridCol>
              </a:tblGrid>
              <a:tr h="257979">
                <a:tc rowSpan="3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SALDAÑA</a:t>
                      </a:r>
                    </a:p>
                  </a:txBody>
                  <a:tcPr marL="9528" marR="9528" marT="9528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59848"/>
                  </a:ext>
                </a:extLst>
              </a:tr>
              <a:tr h="2579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INCAPACIDAD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67737"/>
                  </a:ext>
                </a:extLst>
              </a:tr>
              <a:tr h="2579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SALDAÑA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$ 200.000</a:t>
                      </a:r>
                    </a:p>
                  </a:txBody>
                  <a:tcPr marL="9528" marR="9528" marT="9528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2786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A62A61C-6C5E-4994-BBEC-8074B6C1C179}"/>
              </a:ext>
            </a:extLst>
          </p:cNvPr>
          <p:cNvSpPr/>
          <p:nvPr/>
        </p:nvSpPr>
        <p:spPr>
          <a:xfrm>
            <a:off x="539752" y="1917697"/>
            <a:ext cx="8353428" cy="246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2.2 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AUXILIOS FONDO DE </a:t>
            </a:r>
            <a:r>
              <a:rPr lang="es-ES" sz="2500" b="1" i="0" u="none" strike="noStrike" kern="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VIDA</a:t>
            </a:r>
            <a:endParaRPr lang="es-ES" sz="25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D448CDB3-2CC6-4158-8220-775252837C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92145"/>
            <a:ext cx="8229600" cy="547689"/>
          </a:xfrm>
        </p:spPr>
        <p:txBody>
          <a:bodyPr/>
          <a:lstStyle/>
          <a:p>
            <a:pPr lvl="0" hangingPunct="1">
              <a:lnSpc>
                <a:spcPct val="100000"/>
              </a:lnSpc>
            </a:pPr>
            <a:r>
              <a:rPr lang="es-ES" sz="2500" b="1"/>
              <a:t>INFORME COMITÉ DE SOLIDARIDAD </a:t>
            </a:r>
            <a:br>
              <a:rPr lang="es-ES" sz="2500" b="1"/>
            </a:br>
            <a:r>
              <a:rPr lang="es-ES" sz="2500" b="1"/>
              <a:t>AUXILIO FONDO VIDA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2BEE2-E5A4-4472-99C2-30E64422D0AA}"/>
              </a:ext>
            </a:extLst>
          </p:cNvPr>
          <p:cNvSpPr/>
          <p:nvPr/>
        </p:nvSpPr>
        <p:spPr>
          <a:xfrm>
            <a:off x="539752" y="1917697"/>
            <a:ext cx="8353428" cy="2460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Palatino Linotype"/>
              </a:rPr>
              <a:t>2.2 </a:t>
            </a:r>
            <a:r>
              <a:rPr lang="es-ES" sz="2500" b="1" i="0" u="none" strike="noStrike" kern="120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AUXILIOS FONDO DE </a:t>
            </a:r>
            <a:r>
              <a:rPr lang="es-ES" sz="2500" b="1" i="0" u="none" strike="noStrike" kern="0" cap="none" spc="0" baseline="0">
                <a:solidFill>
                  <a:srgbClr val="2F5897"/>
                </a:solidFill>
                <a:uFillTx/>
                <a:latin typeface="Times New Roman" pitchFamily="18"/>
              </a:rPr>
              <a:t>VIDA</a:t>
            </a:r>
            <a:endParaRPr lang="es-ES" sz="2500" b="1" i="0" u="none" strike="noStrike" kern="1200" cap="none" spc="0" baseline="0">
              <a:solidFill>
                <a:srgbClr val="2F5897"/>
              </a:solidFill>
              <a:uFillTx/>
              <a:latin typeface="Palatino Linotype"/>
            </a:endParaRPr>
          </a:p>
        </p:txBody>
      </p:sp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7DE3D8B0-80D9-4E45-B45F-C7757749B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50476"/>
              </p:ext>
            </p:extLst>
          </p:nvPr>
        </p:nvGraphicFramePr>
        <p:xfrm>
          <a:off x="351559" y="2597225"/>
          <a:ext cx="8390651" cy="153143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60155">
                  <a:extLst>
                    <a:ext uri="{9D8B030D-6E8A-4147-A177-3AD203B41FA5}">
                      <a16:colId xmlns:a16="http://schemas.microsoft.com/office/drawing/2014/main" val="1205187692"/>
                    </a:ext>
                  </a:extLst>
                </a:gridCol>
                <a:gridCol w="2564544">
                  <a:extLst>
                    <a:ext uri="{9D8B030D-6E8A-4147-A177-3AD203B41FA5}">
                      <a16:colId xmlns:a16="http://schemas.microsoft.com/office/drawing/2014/main" val="4017670503"/>
                    </a:ext>
                  </a:extLst>
                </a:gridCol>
                <a:gridCol w="1963957">
                  <a:extLst>
                    <a:ext uri="{9D8B030D-6E8A-4147-A177-3AD203B41FA5}">
                      <a16:colId xmlns:a16="http://schemas.microsoft.com/office/drawing/2014/main" val="1533467169"/>
                    </a:ext>
                  </a:extLst>
                </a:gridCol>
                <a:gridCol w="1301995">
                  <a:extLst>
                    <a:ext uri="{9D8B030D-6E8A-4147-A177-3AD203B41FA5}">
                      <a16:colId xmlns:a16="http://schemas.microsoft.com/office/drawing/2014/main" val="3984339531"/>
                    </a:ext>
                  </a:extLst>
                </a:gridCol>
              </a:tblGrid>
              <a:tr h="306287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AGENCIA </a:t>
                      </a:r>
                    </a:p>
                    <a:p>
                      <a:pPr lvl="0"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QUINTA</a:t>
                      </a:r>
                    </a:p>
                  </a:txBody>
                  <a:tcPr marL="0" marR="0" marT="0" marB="0" anchor="ctr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CONCEPTO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BENEFICIARIOS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VALOR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84161"/>
                  </a:ext>
                </a:extLst>
              </a:tr>
              <a:tr h="6125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FALLECIMIENTO ASOCIADO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3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$ 600.000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85333"/>
                  </a:ext>
                </a:extLst>
              </a:tr>
              <a:tr h="3062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AUXILIO INCAPACIDAD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8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$ 1.600.000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9032"/>
                  </a:ext>
                </a:extLst>
              </a:tr>
              <a:tr h="3062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SUBTOTAL QUINTA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11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$ 2.200.000</a:t>
                      </a:r>
                    </a:p>
                  </a:txBody>
                  <a:tcPr marL="0" marR="0" marT="0" marB="0" anchor="b">
                    <a:lnL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61696"/>
                  </a:ext>
                </a:extLst>
              </a:tr>
            </a:tbl>
          </a:graphicData>
        </a:graphic>
      </p:graphicFrame>
      <p:graphicFrame>
        <p:nvGraphicFramePr>
          <p:cNvPr id="5" name="Tabla 10">
            <a:extLst>
              <a:ext uri="{FF2B5EF4-FFF2-40B4-BE49-F238E27FC236}">
                <a16:creationId xmlns:a16="http://schemas.microsoft.com/office/drawing/2014/main" id="{F0028AAC-BE16-4915-A722-E7D676F12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3040"/>
              </p:ext>
            </p:extLst>
          </p:nvPr>
        </p:nvGraphicFramePr>
        <p:xfrm>
          <a:off x="196943" y="5176985"/>
          <a:ext cx="8834511" cy="579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5641">
                  <a:extLst>
                    <a:ext uri="{9D8B030D-6E8A-4147-A177-3AD203B41FA5}">
                      <a16:colId xmlns:a16="http://schemas.microsoft.com/office/drawing/2014/main" val="3298678600"/>
                    </a:ext>
                  </a:extLst>
                </a:gridCol>
                <a:gridCol w="1457526">
                  <a:extLst>
                    <a:ext uri="{9D8B030D-6E8A-4147-A177-3AD203B41FA5}">
                      <a16:colId xmlns:a16="http://schemas.microsoft.com/office/drawing/2014/main" val="765998689"/>
                    </a:ext>
                  </a:extLst>
                </a:gridCol>
                <a:gridCol w="1941344">
                  <a:extLst>
                    <a:ext uri="{9D8B030D-6E8A-4147-A177-3AD203B41FA5}">
                      <a16:colId xmlns:a16="http://schemas.microsoft.com/office/drawing/2014/main" val="698775540"/>
                    </a:ext>
                  </a:extLst>
                </a:gridCol>
              </a:tblGrid>
              <a:tr h="392542">
                <a:tc>
                  <a:txBody>
                    <a:bodyPr/>
                    <a:lstStyle/>
                    <a:p>
                      <a:pPr lvl="0" algn="ctr"/>
                      <a:r>
                        <a:rPr lang="es-CO" sz="3200">
                          <a:solidFill>
                            <a:srgbClr val="000000"/>
                          </a:solidFill>
                        </a:rPr>
                        <a:t>SUBTOTAL AUXILIOS AGENCIAS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CO" sz="2800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CO" sz="2800" dirty="0">
                          <a:solidFill>
                            <a:srgbClr val="000000"/>
                          </a:solidFill>
                        </a:rPr>
                        <a:t>$5.400.000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8240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NFORME COMITÉ DE SOLIDARIDAD DIC 2020 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E COMITÉ DE SOLIDARIDAD DIC 2020" id="{883FECED-0529-4D2C-9B63-C8F768355AD7}" vid="{81F5914D-3FD4-4E99-9D0D-A00D40B12AC9}"/>
    </a:ext>
  </a:extLst>
</a:theme>
</file>

<file path=ppt/theme/theme2.xml><?xml version="1.0" encoding="utf-8"?>
<a:theme xmlns:a="http://schemas.openxmlformats.org/drawingml/2006/main" name="Ejecut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E COMITÉ DE SOLIDARIDAD DIC 2020" id="{883FECED-0529-4D2C-9B63-C8F768355AD7}" vid="{9A6A4C5B-8994-409A-8BAA-02A4F85BCAB5}"/>
    </a:ext>
  </a:extLst>
</a:theme>
</file>

<file path=ppt/theme/theme3.xml><?xml version="1.0" encoding="utf-8"?>
<a:theme xmlns:a="http://schemas.openxmlformats.org/drawingml/2006/main" name="1_Ejecut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E COMITÉ DE SOLIDARIDAD DIC 2020" id="{883FECED-0529-4D2C-9B63-C8F768355AD7}" vid="{F7BA843B-B283-4A7B-8B62-DEFCF2FBE9A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COMITÉ DE SOLIDARIDAD DIC 2020 OK</Template>
  <TotalTime>880</TotalTime>
  <Words>1196</Words>
  <Application>Microsoft Office PowerPoint</Application>
  <PresentationFormat>Presentación en pantalla (4:3)</PresentationFormat>
  <Paragraphs>413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Architects Daughter</vt:lpstr>
      <vt:lpstr>Arial</vt:lpstr>
      <vt:lpstr>Bernard MT Condensed</vt:lpstr>
      <vt:lpstr>Calibri</vt:lpstr>
      <vt:lpstr>Cambria</vt:lpstr>
      <vt:lpstr>Century Gothic</vt:lpstr>
      <vt:lpstr>Constantia</vt:lpstr>
      <vt:lpstr>Courier New</vt:lpstr>
      <vt:lpstr>Palatino Linotype</vt:lpstr>
      <vt:lpstr>Times New Roman</vt:lpstr>
      <vt:lpstr>Wingdings 2</vt:lpstr>
      <vt:lpstr>INFORME COMITÉ DE SOLIDARIDAD DIC 2020 OK</vt:lpstr>
      <vt:lpstr>Ejecutivo</vt:lpstr>
      <vt:lpstr>1_Ejecutivo</vt:lpstr>
      <vt:lpstr>COOPERAMOS COOPERATIVA MULTIACTIVA DE APORTE Y CRÉDITO</vt:lpstr>
      <vt:lpstr> MIEMBROS DEL COMITÉ DE SOLIDARIDAD </vt:lpstr>
      <vt:lpstr>INFORME COMITÉ DE SOLIDARIDAD    1. AUTORIZACIÓN USO RECURSOS FONDOS </vt:lpstr>
      <vt:lpstr>INFORME COMITÉ DE SOLIDARIDAD   2. EJECUCIÓN DE ACTIVIDADES – AÑO 2021 </vt:lpstr>
      <vt:lpstr>INFORME COMITÉ DE SOLIDARIDAD 2. EJECUCIÓN DE ACTIVIDADES – AÑO 2021   </vt:lpstr>
      <vt:lpstr>INFORME COMITÉ DE SOLIDARIDAD 2. EJECUCIÓN DE ACTIVIDADES – AÑO 2021 </vt:lpstr>
      <vt:lpstr>INFORME COMITÉ DE SOLIDARIDAD 2. EJECUCIÓN DE ACTIVIDADES – AÑO 2021   </vt:lpstr>
      <vt:lpstr>INFORME COMITÉ DE SOLIDARIDAD 2. EJECUCIÓN DE ACTIVIDADES – AÑO 2021 </vt:lpstr>
      <vt:lpstr>INFORME COMITÉ DE SOLIDARIDAD  AUXILIO FONDO VIDA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COOPERAMOS COOPERATIVA MULTIACTIVA DE APORTE Y CRÉDITO</dc:title>
  <dc:creator>Luffi</dc:creator>
  <cp:lastModifiedBy>sonia</cp:lastModifiedBy>
  <cp:revision>23</cp:revision>
  <cp:lastPrinted>2020-01-15T16:04:54Z</cp:lastPrinted>
  <dcterms:created xsi:type="dcterms:W3CDTF">2021-01-21T20:36:12Z</dcterms:created>
  <dcterms:modified xsi:type="dcterms:W3CDTF">2022-04-25T20:23:36Z</dcterms:modified>
</cp:coreProperties>
</file>